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58" r:id="rId4"/>
    <p:sldId id="260" r:id="rId5"/>
    <p:sldId id="275" r:id="rId6"/>
    <p:sldId id="293" r:id="rId7"/>
    <p:sldId id="294" r:id="rId8"/>
    <p:sldId id="295" r:id="rId9"/>
    <p:sldId id="296" r:id="rId10"/>
    <p:sldId id="300" r:id="rId11"/>
    <p:sldId id="297" r:id="rId12"/>
    <p:sldId id="298" r:id="rId13"/>
    <p:sldId id="299" r:id="rId14"/>
    <p:sldId id="301" r:id="rId15"/>
    <p:sldId id="303" r:id="rId16"/>
    <p:sldId id="302" r:id="rId17"/>
    <p:sldId id="274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6" autoAdjust="0"/>
    <p:restoredTop sz="82975" autoAdjust="0"/>
  </p:normalViewPr>
  <p:slideViewPr>
    <p:cSldViewPr>
      <p:cViewPr varScale="1">
        <p:scale>
          <a:sx n="88" d="100"/>
          <a:sy n="88" d="100"/>
        </p:scale>
        <p:origin x="-108" y="-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74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A3C7E-9757-49AD-A829-CE49D08EA01A}" type="datetimeFigureOut">
              <a:rPr lang="en-US" smtClean="0"/>
              <a:pPr/>
              <a:t>6/21/2018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87672F-B20F-4DB1-9B37-A251E5DDA9E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F76426-EAA0-4377-8B9B-F33A7E35ADC2}" type="datetimeFigureOut">
              <a:rPr lang="en-US" smtClean="0"/>
              <a:pPr/>
              <a:t>6/21/2018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77F382-3EEC-44B0-98FD-6FD2DCF5B19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dirty="0" smtClean="0"/>
              <a:t>Buna </a:t>
            </a:r>
            <a:r>
              <a:rPr lang="en-US" dirty="0" err="1" smtClean="0"/>
              <a:t>ziua</a:t>
            </a:r>
            <a:r>
              <a:rPr lang="en-US" dirty="0" smtClean="0"/>
              <a:t> ,</a:t>
            </a:r>
          </a:p>
          <a:p>
            <a:pPr>
              <a:spcBef>
                <a:spcPct val="0"/>
              </a:spcBef>
            </a:pPr>
            <a:r>
              <a:rPr lang="en-US" dirty="0" err="1" smtClean="0"/>
              <a:t>Numele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esti</a:t>
            </a:r>
            <a:r>
              <a:rPr lang="en-US" baseline="0" dirty="0" smtClean="0"/>
              <a:t> …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azi</a:t>
            </a:r>
            <a:r>
              <a:rPr lang="en-US" baseline="0" dirty="0" smtClean="0"/>
              <a:t> </a:t>
            </a:r>
            <a:endParaRPr lang="ro-RO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 </a:t>
            </a:r>
            <a:r>
              <a:rPr lang="en-US" dirty="0" err="1" smtClean="0"/>
              <a:t>dekstop</a:t>
            </a:r>
            <a:r>
              <a:rPr lang="en-US" dirty="0" smtClean="0"/>
              <a:t> :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	- </a:t>
            </a:r>
            <a:r>
              <a:rPr lang="en-US" baseline="0" dirty="0" err="1" smtClean="0"/>
              <a:t>fereastra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principala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spatele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careia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fac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multe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operatii</a:t>
            </a:r>
            <a:r>
              <a:rPr lang="en-US" baseline="0" dirty="0" smtClean="0"/>
              <a:t> din </a:t>
            </a:r>
            <a:r>
              <a:rPr lang="en-US" baseline="0" dirty="0" err="1" smtClean="0"/>
              <a:t>sistem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punct</a:t>
            </a:r>
            <a:r>
              <a:rPr lang="en-US" baseline="0" dirty="0" smtClean="0"/>
              <a:t> central</a:t>
            </a:r>
          </a:p>
          <a:p>
            <a:r>
              <a:rPr lang="en-US" baseline="0" dirty="0" smtClean="0"/>
              <a:t>	- WPF </a:t>
            </a:r>
            <a:r>
              <a:rPr lang="en-US" baseline="0" dirty="0" err="1" smtClean="0"/>
              <a:t>folosita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pentru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afisarea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pozelor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primite</a:t>
            </a:r>
            <a:r>
              <a:rPr lang="en-US" baseline="0" dirty="0" smtClean="0"/>
              <a:t> de la </a:t>
            </a:r>
            <a:r>
              <a:rPr lang="en-US" baseline="0" dirty="0" err="1" smtClean="0"/>
              <a:t>fereastra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principala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App </a:t>
            </a:r>
            <a:r>
              <a:rPr lang="en-US" dirty="0" err="1" smtClean="0"/>
              <a:t>mobila</a:t>
            </a:r>
            <a:r>
              <a:rPr lang="en-US" baseline="0" dirty="0" smtClean="0"/>
              <a:t> .. </a:t>
            </a:r>
            <a:r>
              <a:rPr lang="en-US" baseline="0" dirty="0" err="1" smtClean="0"/>
              <a:t>Preia</a:t>
            </a:r>
            <a:r>
              <a:rPr lang="en-US" baseline="0" dirty="0" smtClean="0"/>
              <a:t> input de la </a:t>
            </a:r>
            <a:r>
              <a:rPr lang="en-US" baseline="0" dirty="0" err="1" smtClean="0"/>
              <a:t>utilizator</a:t>
            </a:r>
            <a:r>
              <a:rPr lang="en-US" baseline="0" dirty="0" smtClean="0"/>
              <a:t> , </a:t>
            </a:r>
            <a:r>
              <a:rPr lang="en-US" baseline="0" dirty="0" err="1" smtClean="0"/>
              <a:t>trateaza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comenzile</a:t>
            </a:r>
            <a:r>
              <a:rPr lang="en-US" baseline="0" dirty="0" smtClean="0"/>
              <a:t> </a:t>
            </a:r>
            <a:r>
              <a:rPr lang="ro-RO" baseline="0" dirty="0" smtClean="0"/>
              <a:t>în manipulatoarae</a:t>
            </a:r>
            <a:r>
              <a:rPr lang="en-US" baseline="0" dirty="0" smtClean="0"/>
              <a:t> din </a:t>
            </a:r>
            <a:r>
              <a:rPr lang="en-US" baseline="0" dirty="0" err="1" smtClean="0"/>
              <a:t>clasa</a:t>
            </a:r>
            <a:r>
              <a:rPr lang="en-US" baseline="0" dirty="0" smtClean="0"/>
              <a:t> Main</a:t>
            </a:r>
            <a:r>
              <a:rPr lang="ro-RO" baseline="0" dirty="0" smtClean="0"/>
              <a:t> =</a:t>
            </a:r>
            <a:r>
              <a:rPr lang="en-US" baseline="0" dirty="0" smtClean="0"/>
              <a:t>&gt; </a:t>
            </a:r>
            <a:r>
              <a:rPr lang="en-US" baseline="0" dirty="0" err="1" smtClean="0"/>
              <a:t>rezultatul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trimite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prin</a:t>
            </a:r>
            <a:r>
              <a:rPr lang="en-US" baseline="0" dirty="0" smtClean="0"/>
              <a:t> Bluetooth la </a:t>
            </a:r>
            <a:r>
              <a:rPr lang="en-US" baseline="0" dirty="0" err="1" smtClean="0"/>
              <a:t>Arduino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Aici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vedem</a:t>
            </a:r>
            <a:r>
              <a:rPr lang="en-US" baseline="0" dirty="0" smtClean="0"/>
              <a:t> : - </a:t>
            </a:r>
            <a:r>
              <a:rPr lang="en-US" baseline="0" dirty="0" err="1" smtClean="0"/>
              <a:t>transmisia</a:t>
            </a:r>
            <a:r>
              <a:rPr lang="en-US" baseline="0" dirty="0" smtClean="0"/>
              <a:t> live, </a:t>
            </a:r>
            <a:r>
              <a:rPr lang="en-US" baseline="0" dirty="0" err="1" smtClean="0"/>
              <a:t>captura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curenta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pozele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salvate</a:t>
            </a:r>
            <a:r>
              <a:rPr lang="en-US" baseline="0" dirty="0" smtClean="0"/>
              <a:t> . </a:t>
            </a:r>
            <a:r>
              <a:rPr lang="en-US" baseline="0" dirty="0" err="1" smtClean="0"/>
              <a:t>Anumite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comenzi</a:t>
            </a:r>
            <a:endParaRPr lang="en-US" baseline="0" dirty="0" smtClean="0"/>
          </a:p>
          <a:p>
            <a:r>
              <a:rPr lang="en-US" baseline="0" dirty="0" smtClean="0"/>
              <a:t>	- 3 </a:t>
            </a:r>
            <a:r>
              <a:rPr lang="en-US" baseline="0" dirty="0" err="1" smtClean="0"/>
              <a:t>moduri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utilizare</a:t>
            </a:r>
            <a:r>
              <a:rPr lang="en-US" baseline="0" dirty="0" smtClean="0"/>
              <a:t> : </a:t>
            </a:r>
            <a:r>
              <a:rPr lang="en-US" baseline="0" dirty="0" err="1" smtClean="0"/>
              <a:t>Captura</a:t>
            </a:r>
            <a:r>
              <a:rPr lang="en-US" baseline="0" dirty="0" smtClean="0"/>
              <a:t> , </a:t>
            </a:r>
            <a:r>
              <a:rPr lang="en-US" baseline="0" dirty="0" err="1" smtClean="0"/>
              <a:t>Importare</a:t>
            </a:r>
            <a:r>
              <a:rPr lang="en-US" baseline="0" dirty="0" smtClean="0"/>
              <a:t> , </a:t>
            </a:r>
            <a:r>
              <a:rPr lang="en-US" baseline="0" dirty="0" err="1" smtClean="0"/>
              <a:t>Decupare</a:t>
            </a:r>
            <a:r>
              <a:rPr lang="en-US" baseline="0" dirty="0" smtClean="0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o-RO" dirty="0" smtClean="0"/>
              <a:t>-Mobil</a:t>
            </a:r>
            <a:r>
              <a:rPr lang="ro-RO" baseline="0" dirty="0" smtClean="0"/>
              <a:t> : </a:t>
            </a:r>
            <a:r>
              <a:rPr lang="ro-RO" baseline="0" dirty="0" smtClean="0"/>
              <a:t>Telecomanda   .. Ce face aplicația mobilă?</a:t>
            </a:r>
            <a:endParaRPr lang="ro-RO" baseline="0" dirty="0" smtClean="0"/>
          </a:p>
          <a:p>
            <a:r>
              <a:rPr lang="ro-RO" baseline="0" dirty="0" smtClean="0"/>
              <a:t>-Arduino : un periferic</a:t>
            </a:r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o-RO" dirty="0" smtClean="0"/>
              <a:t>Așezarea</a:t>
            </a:r>
            <a:r>
              <a:rPr lang="ro-RO" baseline="0" dirty="0" smtClean="0"/>
              <a:t> – unghiuri ...poze distorsionate</a:t>
            </a:r>
          </a:p>
          <a:p>
            <a:r>
              <a:rPr lang="ro-RO" baseline="0" dirty="0" smtClean="0"/>
              <a:t>Calitatea – Aparat </a:t>
            </a:r>
            <a:r>
              <a:rPr lang="ro-RO" baseline="0" dirty="0" smtClean="0"/>
              <a:t>foto , </a:t>
            </a:r>
            <a:r>
              <a:rPr lang="ro-RO" baseline="0" dirty="0" smtClean="0"/>
              <a:t>PC – procesare frameuri și </a:t>
            </a:r>
            <a:r>
              <a:rPr lang="ro-RO" baseline="0" dirty="0" smtClean="0"/>
              <a:t>imagini</a:t>
            </a:r>
            <a:endParaRPr lang="en-US" baseline="0" dirty="0" smtClean="0"/>
          </a:p>
          <a:p>
            <a:r>
              <a:rPr lang="en-US" baseline="0" dirty="0" err="1" smtClean="0"/>
              <a:t>Utilizatorul</a:t>
            </a:r>
            <a:r>
              <a:rPr lang="en-US" baseline="0" dirty="0" smtClean="0"/>
              <a:t> nu </a:t>
            </a:r>
            <a:r>
              <a:rPr lang="en-US" baseline="0" dirty="0" err="1" smtClean="0"/>
              <a:t>stie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foloseasca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sistemul</a:t>
            </a:r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o-RO" dirty="0" smtClean="0"/>
              <a:t>Explicare de ce servo</a:t>
            </a:r>
            <a:r>
              <a:rPr lang="ro-RO" baseline="0" dirty="0" smtClean="0"/>
              <a:t> motoras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Independenta</a:t>
            </a:r>
            <a:r>
              <a:rPr lang="en-US" baseline="0" dirty="0" smtClean="0"/>
              <a:t> …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telefon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imaginile</a:t>
            </a:r>
            <a:r>
              <a:rPr lang="en-US" baseline="0" dirty="0" smtClean="0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o-RO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o-RO" dirty="0" smtClean="0"/>
              <a:t>Acesta va cuprinde</a:t>
            </a:r>
            <a:r>
              <a:rPr lang="ro-RO" baseline="0" dirty="0" smtClean="0"/>
              <a:t> : Tehnici/metode ce tin de Creativitate</a:t>
            </a:r>
          </a:p>
          <a:p>
            <a:r>
              <a:rPr lang="ro-RO" baseline="0" dirty="0" smtClean="0"/>
              <a:t>                             +Management inovație</a:t>
            </a:r>
          </a:p>
          <a:p>
            <a:r>
              <a:rPr lang="ro-RO" baseline="0" dirty="0" smtClean="0"/>
              <a:t>	          si concluzii</a:t>
            </a:r>
          </a:p>
          <a:p>
            <a:r>
              <a:rPr lang="ro-RO" baseline="0" dirty="0" smtClean="0"/>
              <a:t>		</a:t>
            </a: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Explic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fiecare</a:t>
            </a:r>
            <a:r>
              <a:rPr lang="en-US" baseline="0" dirty="0" smtClean="0"/>
              <a:t> concept – </a:t>
            </a:r>
            <a:r>
              <a:rPr lang="en-US" baseline="0" dirty="0" err="1" smtClean="0"/>
              <a:t>fotografiere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programatica</a:t>
            </a:r>
            <a:endParaRPr lang="en-US" baseline="0" dirty="0" smtClean="0"/>
          </a:p>
          <a:p>
            <a:r>
              <a:rPr lang="en-US" baseline="0" dirty="0" smtClean="0"/>
              <a:t>	             - </a:t>
            </a:r>
            <a:r>
              <a:rPr lang="en-US" baseline="0" dirty="0" err="1" smtClean="0"/>
              <a:t>editare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poze</a:t>
            </a:r>
            <a:r>
              <a:rPr lang="en-US" baseline="0" dirty="0" smtClean="0"/>
              <a:t> : </a:t>
            </a:r>
            <a:r>
              <a:rPr lang="en-US" baseline="0" dirty="0" err="1" smtClean="0"/>
              <a:t>decupare</a:t>
            </a:r>
            <a:r>
              <a:rPr lang="en-US" baseline="0" dirty="0" smtClean="0"/>
              <a:t> , m</a:t>
            </a:r>
            <a:r>
              <a:rPr lang="ro-RO" baseline="0" dirty="0" smtClean="0"/>
              <a:t>ărire , micșorare etc</a:t>
            </a: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o-RO" dirty="0" smtClean="0"/>
              <a:t>Sistemul</a:t>
            </a:r>
            <a:r>
              <a:rPr lang="ro-RO" baseline="0" dirty="0" smtClean="0"/>
              <a:t> acesta pemite ...</a:t>
            </a:r>
          </a:p>
          <a:p>
            <a:r>
              <a:rPr lang="ro-RO" baseline="0" dirty="0" smtClean="0"/>
              <a:t>A fost conceput pentru  .... Din mai multe cauze printre care cele mai importante : ...</a:t>
            </a:r>
          </a:p>
          <a:p>
            <a:r>
              <a:rPr lang="ro-RO" baseline="0" dirty="0" smtClean="0"/>
              <a:t>	- tablele negre facilitau desenarea mai multor versiuni a unei figuri</a:t>
            </a:r>
          </a:p>
          <a:p>
            <a:r>
              <a:rPr lang="ro-RO" baseline="0" dirty="0" smtClean="0"/>
              <a:t>	- </a:t>
            </a:r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o-RO" dirty="0" smtClean="0"/>
              <a:t>O</a:t>
            </a:r>
            <a:r>
              <a:rPr lang="ro-RO" baseline="0" dirty="0" smtClean="0"/>
              <a:t> aplicatia care controlează o camera foto(PC ,mobila) prin care fac poze unei table albe si reproiectează pozele peste tablă(calibrate ,editate , ca si prezentare)</a:t>
            </a:r>
          </a:p>
          <a:p>
            <a:r>
              <a:rPr lang="ro-RO" baseline="0" dirty="0" smtClean="0"/>
              <a:t>Fiind utilă la predat</a:t>
            </a: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o-RO" dirty="0" smtClean="0"/>
              <a:t>-aplcația pe Arduino ...CARE ESTE un periferic</a:t>
            </a:r>
            <a:r>
              <a:rPr lang="ro-RO" baseline="0" dirty="0" smtClean="0"/>
              <a:t> al PC-ului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</a:t>
            </a:r>
            <a:r>
              <a:rPr lang="en-US" dirty="0" err="1" smtClean="0"/>
              <a:t>wpf</a:t>
            </a:r>
            <a:r>
              <a:rPr lang="en-US" dirty="0" smtClean="0"/>
              <a:t> </a:t>
            </a:r>
            <a:r>
              <a:rPr lang="en-US" dirty="0" err="1" smtClean="0"/>
              <a:t>pentru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interfata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grafica</a:t>
            </a:r>
            <a:endParaRPr lang="en-US" baseline="0" dirty="0" smtClean="0"/>
          </a:p>
          <a:p>
            <a:pPr>
              <a:buFontTx/>
              <a:buChar char="-"/>
            </a:pPr>
            <a:r>
              <a:rPr lang="en-US" baseline="0" dirty="0" smtClean="0"/>
              <a:t>Fire de </a:t>
            </a:r>
            <a:r>
              <a:rPr lang="en-US" baseline="0" dirty="0" err="1" smtClean="0"/>
              <a:t>excutie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pentru</a:t>
            </a:r>
            <a:r>
              <a:rPr lang="ro-RO" baseline="0" dirty="0" smtClean="0"/>
              <a:t> comunicarea cu portul Serial</a:t>
            </a:r>
            <a:endParaRPr lang="en-US" baseline="0" dirty="0" smtClean="0"/>
          </a:p>
          <a:p>
            <a:pPr>
              <a:buFontTx/>
              <a:buChar char="-"/>
            </a:pPr>
            <a:r>
              <a:rPr lang="en-US" baseline="0" dirty="0" smtClean="0"/>
              <a:t> </a:t>
            </a:r>
            <a:r>
              <a:rPr lang="ro-RO" baseline="0" dirty="0" smtClean="0"/>
              <a:t>B</a:t>
            </a:r>
            <a:r>
              <a:rPr lang="en-US" baseline="0" dirty="0" err="1" smtClean="0"/>
              <a:t>iblioteci</a:t>
            </a:r>
            <a:r>
              <a:rPr lang="en-US" baseline="0" dirty="0" smtClean="0"/>
              <a:t> </a:t>
            </a:r>
            <a:r>
              <a:rPr lang="ro-RO" baseline="0" dirty="0" smtClean="0"/>
              <a:t>pentru lucrul cu transmisii video in direct și procesare de imagini</a:t>
            </a:r>
          </a:p>
          <a:p>
            <a:pPr>
              <a:buFontTx/>
              <a:buChar char="-"/>
            </a:pPr>
            <a:r>
              <a:rPr lang="ro-RO" baseline="0" smtClean="0"/>
              <a:t>- W</a:t>
            </a:r>
            <a:endParaRPr lang="ro-RO" baseline="0" dirty="0" smtClean="0"/>
          </a:p>
          <a:p>
            <a:pPr>
              <a:buFontTx/>
              <a:buChar char="-"/>
            </a:pP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o-RO" dirty="0" smtClean="0"/>
              <a:t>Arduino</a:t>
            </a:r>
            <a:r>
              <a:rPr lang="ro-RO" baseline="0" dirty="0" smtClean="0"/>
              <a:t> Uno – potrivit pentru </a:t>
            </a:r>
            <a:r>
              <a:rPr lang="ro-RO" baseline="0" dirty="0" smtClean="0"/>
              <a:t>aplicații </a:t>
            </a:r>
            <a:r>
              <a:rPr lang="ro-RO" baseline="0" dirty="0" smtClean="0"/>
              <a:t>simple </a:t>
            </a:r>
            <a:endParaRPr lang="ro-RO" baseline="0" dirty="0" smtClean="0"/>
          </a:p>
          <a:p>
            <a:r>
              <a:rPr lang="ro-RO" baseline="0" dirty="0" smtClean="0"/>
              <a:t>Protocoale folosite pentru a face sistemul functional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o-RO" dirty="0" smtClean="0"/>
              <a:t>Incep cu PC –</a:t>
            </a:r>
            <a:r>
              <a:rPr lang="ro-RO" baseline="0" dirty="0" smtClean="0"/>
              <a:t> la care sunt legate Camera si videoproiector</a:t>
            </a:r>
          </a:p>
          <a:p>
            <a:r>
              <a:rPr lang="ro-RO" baseline="0" dirty="0" smtClean="0"/>
              <a:t>	- ce faci PC ? ... Poza  - editeaza – afiseaza</a:t>
            </a:r>
          </a:p>
          <a:p>
            <a:endParaRPr lang="ro-RO" baseline="0" dirty="0" smtClean="0"/>
          </a:p>
          <a:p>
            <a:r>
              <a:rPr lang="ro-RO" baseline="0" dirty="0" smtClean="0"/>
              <a:t>Utilizatorul poate folosi aceste funcții fie DIRECT (tastatura, mouse) sau INDIRECT(doar anumite functii) prin Telefon</a:t>
            </a:r>
          </a:p>
          <a:p>
            <a:endParaRPr lang="ro-RO" baseline="0" dirty="0" smtClean="0"/>
          </a:p>
          <a:p>
            <a:r>
              <a:rPr lang="ro-RO" baseline="0" dirty="0" smtClean="0"/>
              <a:t>Modul in care ajung comenzile de la telefon la PC este : Bluetooth – Arduino – USB 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De </a:t>
            </a:r>
            <a:r>
              <a:rPr lang="en-US" baseline="0" dirty="0" err="1" smtClean="0"/>
              <a:t>asemenea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pozele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salvate</a:t>
            </a:r>
            <a:r>
              <a:rPr lang="en-US" baseline="0" dirty="0" smtClean="0"/>
              <a:t> pot </a:t>
            </a:r>
            <a:r>
              <a:rPr lang="en-US" baseline="0" dirty="0" err="1" smtClean="0"/>
              <a:t>fi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distribuite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prin</a:t>
            </a:r>
            <a:r>
              <a:rPr lang="en-US" baseline="0" dirty="0" smtClean="0"/>
              <a:t> email(SMTP) </a:t>
            </a:r>
            <a:r>
              <a:rPr lang="en-US" baseline="0" dirty="0" err="1" smtClean="0"/>
              <a:t>elevilor</a:t>
            </a:r>
            <a:r>
              <a:rPr lang="en-US" baseline="0" dirty="0" smtClean="0"/>
              <a:t> etc.</a:t>
            </a:r>
            <a:endParaRPr lang="ro-RO" baseline="0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7408C316-1A11-4EFE-B3C7-3A078631556B}" type="datetime1">
              <a:rPr lang="en-US" smtClean="0"/>
              <a:pPr/>
              <a:t>6/21/2018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ABA3B-676D-4F70-B8FA-8CDE5884B0DC}" type="datetime1">
              <a:rPr lang="en-US" smtClean="0"/>
              <a:pPr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9597E-2870-479B-A96A-E63C6EDA77DC}" type="datetime1">
              <a:rPr lang="en-US" smtClean="0"/>
              <a:pPr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B3C18-253F-4B2C-B9E3-59F08DA6093C}" type="datetime1">
              <a:rPr lang="en-US" smtClean="0"/>
              <a:pPr/>
              <a:t>6/21/2018</a:t>
            </a:fld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>
          <a:xfrm>
            <a:off x="8077200" y="5734050"/>
            <a:ext cx="685800" cy="521208"/>
          </a:xfrm>
        </p:spPr>
        <p:txBody>
          <a:bodyPr/>
          <a:lstStyle>
            <a:lvl1pPr>
              <a:defRPr sz="11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ro-RO" dirty="0" smtClean="0"/>
              <a:t> of 10</a:t>
            </a:r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6A49A1C0-3796-4E97-ACA1-922FE58F48A7}" type="datetime1">
              <a:rPr lang="en-US" smtClean="0"/>
              <a:pPr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AAB5C-85CD-4913-AFD2-280B05589710}" type="datetime1">
              <a:rPr lang="en-US" smtClean="0"/>
              <a:pPr/>
              <a:t>6/21/2018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97163-CB50-4987-827A-5308DC5CCC6F}" type="datetime1">
              <a:rPr lang="en-US" smtClean="0"/>
              <a:pPr/>
              <a:t>6/21/2018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A2674DE-5C69-4BC5-8B9F-8C6F0C8E51CA}" type="datetime1">
              <a:rPr lang="en-US" smtClean="0"/>
              <a:pPr/>
              <a:t>6/21/2018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5E955-1CB2-4868-A056-80BC8A0C4519}" type="datetime1">
              <a:rPr lang="en-US" smtClean="0"/>
              <a:pPr/>
              <a:t>6/21/2018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9B02793A-9484-41F1-9665-48CBB4252893}" type="datetime1">
              <a:rPr lang="en-US" smtClean="0"/>
              <a:pPr/>
              <a:t>6/21/2018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BDEED1D-ACEB-47D6-BB84-A1B0C3CD3DE6}" type="datetime1">
              <a:rPr lang="en-US" smtClean="0"/>
              <a:pPr/>
              <a:t>6/21/2018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77D2A6F3-99CA-4250-9347-2751847E64A5}" type="datetime1">
              <a:rPr lang="en-US" smtClean="0"/>
              <a:pPr/>
              <a:t>6/21/2018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1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upt-ac-small.jp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7543800" y="228600"/>
            <a:ext cx="838200" cy="73109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1905000"/>
            <a:ext cx="6629401" cy="1982788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ro-RO" sz="2800" cap="none" dirty="0" smtClean="0">
                <a:solidFill>
                  <a:srgbClr val="0070C0"/>
                </a:solidFill>
                <a:latin typeface="+mn-lt"/>
                <a:cs typeface="Times New Roman" pitchFamily="18" charset="0"/>
              </a:rPr>
              <a:t>-Proiect de Diplomă- </a:t>
            </a:r>
            <a:r>
              <a:rPr lang="ro-RO" sz="3200" cap="none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o-RO" sz="3200" cap="none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o-RO" sz="3200" cap="none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o-RO" sz="3200" cap="none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o-RO" sz="2800" cap="none" dirty="0" smtClean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Aplicație </a:t>
            </a:r>
            <a:r>
              <a:rPr lang="ro-RO" sz="2800" cap="none" dirty="0" smtClean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desktop </a:t>
            </a:r>
            <a:r>
              <a:rPr lang="ro-RO" sz="2800" cap="none" dirty="0" smtClean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și </a:t>
            </a:r>
            <a:r>
              <a:rPr lang="ro-RO" sz="2800" cap="none" dirty="0" smtClean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m</a:t>
            </a:r>
            <a:r>
              <a:rPr lang="ro-RO" sz="2800" cap="none" dirty="0" smtClean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obilă</a:t>
            </a:r>
            <a:r>
              <a:rPr lang="en-US" sz="2800" cap="none" dirty="0" smtClean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 </a:t>
            </a:r>
            <a:r>
              <a:rPr lang="ro-RO" sz="2800" cap="none" dirty="0" smtClean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p</a:t>
            </a:r>
            <a:r>
              <a:rPr lang="en-US" sz="2800" cap="none" dirty="0" err="1" smtClean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entru</a:t>
            </a:r>
            <a:r>
              <a:rPr lang="en-US" sz="2800" cap="none" dirty="0" smtClean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 </a:t>
            </a:r>
            <a:r>
              <a:rPr lang="ro-RO" sz="2800" cap="none" dirty="0" smtClean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f</a:t>
            </a:r>
            <a:r>
              <a:rPr lang="en-US" sz="2800" cap="none" dirty="0" err="1" smtClean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otografierea</a:t>
            </a:r>
            <a:r>
              <a:rPr lang="en-US" sz="2800" cap="none" dirty="0" smtClean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, </a:t>
            </a:r>
            <a:r>
              <a:rPr lang="ro-RO" sz="2800" cap="none" dirty="0" smtClean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e</a:t>
            </a:r>
            <a:r>
              <a:rPr lang="en-US" sz="2800" cap="none" dirty="0" err="1" smtClean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ditarea</a:t>
            </a:r>
            <a:r>
              <a:rPr lang="en-US" sz="2800" cap="none" dirty="0" smtClean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 </a:t>
            </a:r>
            <a:r>
              <a:rPr lang="ro-RO" sz="2800" cap="none" dirty="0" smtClean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și </a:t>
            </a:r>
            <a:r>
              <a:rPr lang="ro-RO" sz="2800" cap="none" dirty="0" smtClean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a</a:t>
            </a:r>
            <a:r>
              <a:rPr lang="ro-RO" sz="2800" cap="none" dirty="0" smtClean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fișarea  </a:t>
            </a:r>
            <a:r>
              <a:rPr lang="ro-RO" sz="2800" cap="none" dirty="0" smtClean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c</a:t>
            </a:r>
            <a:r>
              <a:rPr lang="ro-RO" sz="2800" cap="none" dirty="0" smtClean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ursurilor </a:t>
            </a:r>
            <a:r>
              <a:rPr lang="ro-RO" sz="2800" cap="none" dirty="0" smtClean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p</a:t>
            </a:r>
            <a:r>
              <a:rPr lang="ro-RO" sz="2800" cap="none" dirty="0" smtClean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roiectate</a:t>
            </a:r>
            <a:endParaRPr lang="ro-RO" sz="2800" cap="none" dirty="0">
              <a:solidFill>
                <a:schemeClr val="accent2">
                  <a:lumMod val="75000"/>
                </a:schemeClr>
              </a:solidFill>
              <a:latin typeface="+mn-lt"/>
              <a:cs typeface="Segoe UI Light" pitchFamily="34" charset="0"/>
            </a:endParaRPr>
          </a:p>
        </p:txBody>
      </p:sp>
      <p:sp>
        <p:nvSpPr>
          <p:cNvPr id="8195" name="Subtitle 2"/>
          <p:cNvSpPr>
            <a:spLocks noGrp="1"/>
          </p:cNvSpPr>
          <p:nvPr>
            <p:ph type="subTitle" idx="1"/>
          </p:nvPr>
        </p:nvSpPr>
        <p:spPr>
          <a:xfrm>
            <a:off x="2895600" y="5181600"/>
            <a:ext cx="6248400" cy="1295400"/>
          </a:xfrm>
        </p:spPr>
        <p:txBody>
          <a:bodyPr>
            <a:noAutofit/>
          </a:bodyPr>
          <a:lstStyle/>
          <a:p>
            <a:r>
              <a:rPr lang="en-US" b="0" dirty="0" err="1" smtClean="0">
                <a:solidFill>
                  <a:schemeClr val="tx1"/>
                </a:solidFill>
              </a:rPr>
              <a:t>Coordonator</a:t>
            </a:r>
            <a:r>
              <a:rPr lang="en-US" b="0" dirty="0" smtClean="0">
                <a:solidFill>
                  <a:schemeClr val="tx1"/>
                </a:solidFill>
              </a:rPr>
              <a:t>  </a:t>
            </a:r>
            <a:r>
              <a:rPr lang="ro-RO" b="0" dirty="0" smtClean="0">
                <a:solidFill>
                  <a:schemeClr val="tx1"/>
                </a:solidFill>
              </a:rPr>
              <a:t>științific:</a:t>
            </a:r>
            <a:r>
              <a:rPr lang="en-US" b="0" dirty="0" smtClean="0">
                <a:solidFill>
                  <a:schemeClr val="tx1"/>
                </a:solidFill>
              </a:rPr>
              <a:t>	</a:t>
            </a:r>
            <a:r>
              <a:rPr lang="ro-RO" b="0" dirty="0" smtClean="0">
                <a:solidFill>
                  <a:schemeClr val="tx1"/>
                </a:solidFill>
              </a:rPr>
              <a:t>                </a:t>
            </a:r>
            <a:r>
              <a:rPr lang="en-US" b="0" dirty="0" err="1" smtClean="0">
                <a:solidFill>
                  <a:schemeClr val="tx1"/>
                </a:solidFill>
              </a:rPr>
              <a:t>Autor</a:t>
            </a:r>
            <a:r>
              <a:rPr lang="en-US" b="0" dirty="0" smtClean="0">
                <a:solidFill>
                  <a:schemeClr val="tx1"/>
                </a:solidFill>
              </a:rPr>
              <a:t>:</a:t>
            </a:r>
          </a:p>
          <a:p>
            <a:r>
              <a:rPr lang="en-US" b="0" dirty="0" smtClean="0">
                <a:solidFill>
                  <a:schemeClr val="tx1"/>
                </a:solidFill>
              </a:rPr>
              <a:t> </a:t>
            </a:r>
            <a:r>
              <a:rPr lang="ro-RO" b="0" dirty="0" smtClean="0">
                <a:solidFill>
                  <a:schemeClr val="tx1"/>
                </a:solidFill>
              </a:rPr>
              <a:t>Ș.l Dr. Ing. Ovidiu BANIAȘ                       </a:t>
            </a:r>
            <a:r>
              <a:rPr lang="en-US" b="0" dirty="0" smtClean="0">
                <a:solidFill>
                  <a:schemeClr val="tx1"/>
                </a:solidFill>
              </a:rPr>
              <a:t>Paul-Florin TARCE</a:t>
            </a:r>
          </a:p>
          <a:p>
            <a:r>
              <a:rPr lang="en-US" b="0" dirty="0" smtClean="0">
                <a:solidFill>
                  <a:schemeClr val="tx1"/>
                </a:solidFill>
              </a:rPr>
              <a:t>			</a:t>
            </a:r>
          </a:p>
          <a:p>
            <a:r>
              <a:rPr lang="en-US" b="0" dirty="0" smtClean="0">
                <a:solidFill>
                  <a:schemeClr val="tx1"/>
                </a:solidFill>
              </a:rPr>
              <a:t>	</a:t>
            </a:r>
            <a:r>
              <a:rPr lang="ro-RO" b="0" dirty="0" smtClean="0">
                <a:solidFill>
                  <a:schemeClr val="tx1"/>
                </a:solidFill>
              </a:rPr>
              <a:t>          </a:t>
            </a:r>
            <a:r>
              <a:rPr lang="en-US" b="0" dirty="0" err="1" smtClean="0">
                <a:solidFill>
                  <a:schemeClr val="tx1"/>
                </a:solidFill>
              </a:rPr>
              <a:t>Timi</a:t>
            </a:r>
            <a:r>
              <a:rPr lang="ro-RO" b="0" dirty="0" smtClean="0">
                <a:solidFill>
                  <a:schemeClr val="tx1"/>
                </a:solidFill>
              </a:rPr>
              <a:t>ș</a:t>
            </a:r>
            <a:r>
              <a:rPr lang="en-US" b="0" dirty="0" err="1" smtClean="0">
                <a:solidFill>
                  <a:schemeClr val="tx1"/>
                </a:solidFill>
              </a:rPr>
              <a:t>oara</a:t>
            </a:r>
            <a:r>
              <a:rPr lang="en-US" b="0" dirty="0" smtClean="0">
                <a:solidFill>
                  <a:schemeClr val="tx1"/>
                </a:solidFill>
              </a:rPr>
              <a:t>, </a:t>
            </a:r>
            <a:r>
              <a:rPr lang="en-US" b="0" dirty="0" err="1" smtClean="0">
                <a:solidFill>
                  <a:schemeClr val="tx1"/>
                </a:solidFill>
              </a:rPr>
              <a:t>Iunie</a:t>
            </a:r>
            <a:r>
              <a:rPr lang="en-US" b="0" dirty="0" smtClean="0">
                <a:solidFill>
                  <a:schemeClr val="tx1"/>
                </a:solidFill>
              </a:rPr>
              <a:t> 2018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0" y="381000"/>
            <a:ext cx="6147758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0"/>
              </a:spcAft>
            </a:pPr>
            <a:r>
              <a:rPr lang="ro-RO" dirty="0" smtClean="0">
                <a:effectLst/>
                <a:latin typeface="Bookman Old Style" panose="02050604050505020204" pitchFamily="18" charset="0"/>
                <a:ea typeface="Arial Unicode MS" panose="020B0604020202020204" pitchFamily="34" charset="-128"/>
              </a:rPr>
              <a:t>Universitatea POLITEHNICA Timişoara</a:t>
            </a:r>
            <a:endParaRPr lang="ro-RO" sz="16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  <a:spcAft>
                <a:spcPts val="0"/>
              </a:spcAft>
            </a:pPr>
            <a:r>
              <a:rPr lang="ro-RO" dirty="0" smtClean="0">
                <a:effectLst/>
                <a:latin typeface="Bookman Old Style" panose="02050604050505020204" pitchFamily="18" charset="0"/>
                <a:ea typeface="Arial Unicode MS" panose="020B0604020202020204" pitchFamily="34" charset="-128"/>
              </a:rPr>
              <a:t>Facultatea de Automatică şi Calculatoare</a:t>
            </a:r>
            <a:endParaRPr lang="ro-RO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Picture 6" descr="upt-ac-sma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05000" y="304800"/>
            <a:ext cx="1066800" cy="85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232957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10/16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0"/>
            <a:ext cx="6553200" cy="32004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3733800"/>
            <a:ext cx="6553200" cy="266877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743200" y="3200400"/>
            <a:ext cx="2971800" cy="3048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/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lang="ro-RO" sz="1600" b="1" dirty="0" smtClean="0"/>
              <a:t>Arhitectura aplicației Desktop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895600" y="6400800"/>
            <a:ext cx="2971800" cy="3048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/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lang="ro-RO" sz="1600" b="1" dirty="0" smtClean="0"/>
              <a:t>Arhitectura aplicației </a:t>
            </a:r>
            <a:r>
              <a:rPr lang="en-US" sz="1600" b="1" dirty="0" smtClean="0"/>
              <a:t>mobile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3562"/>
          </a:xfrm>
        </p:spPr>
        <p:txBody>
          <a:bodyPr anchor="t"/>
          <a:lstStyle/>
          <a:p>
            <a:r>
              <a:rPr lang="ro-RO" sz="2800" b="1" dirty="0" smtClean="0">
                <a:solidFill>
                  <a:srgbClr val="0070C0"/>
                </a:solidFill>
              </a:rPr>
              <a:t>5</a:t>
            </a:r>
            <a:r>
              <a:rPr lang="en-US" sz="2800" b="1" cap="none" dirty="0" smtClean="0">
                <a:solidFill>
                  <a:srgbClr val="0070C0"/>
                </a:solidFill>
              </a:rPr>
              <a:t>. </a:t>
            </a:r>
            <a:r>
              <a:rPr lang="ro-RO" sz="2800" b="1" cap="none" dirty="0" smtClean="0">
                <a:solidFill>
                  <a:srgbClr val="0070C0"/>
                </a:solidFill>
              </a:rPr>
              <a:t>Prezentarea Aplicației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066800"/>
            <a:ext cx="7467600" cy="685800"/>
          </a:xfrm>
        </p:spPr>
        <p:txBody>
          <a:bodyPr>
            <a:normAutofit/>
          </a:bodyPr>
          <a:lstStyle/>
          <a:p>
            <a:r>
              <a:rPr lang="ro-RO" sz="2000" dirty="0" smtClean="0"/>
              <a:t>Interfața principală a aplicației Desktop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11/16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524000"/>
            <a:ext cx="7848600" cy="4953000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12/16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52400"/>
            <a:ext cx="6096000" cy="2590800"/>
          </a:xfrm>
          <a:prstGeom prst="rect">
            <a:avLst/>
          </a:prstGeom>
          <a:noFill/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3200400"/>
            <a:ext cx="6096000" cy="3048000"/>
          </a:xfrm>
          <a:prstGeom prst="rect">
            <a:avLst/>
          </a:prstGeom>
          <a:noFill/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362200" y="2743200"/>
            <a:ext cx="4572000" cy="3048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/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kumimoji="0" lang="ro-RO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</a:t>
            </a:r>
            <a:r>
              <a:rPr lang="en-US" sz="1600" dirty="0" err="1" smtClean="0"/>
              <a:t>rfa</a:t>
            </a:r>
            <a:r>
              <a:rPr lang="ro-RO" sz="1600" dirty="0" smtClean="0"/>
              <a:t>ță de editare a fotografiilor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514600" y="6248400"/>
            <a:ext cx="4572000" cy="3048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/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Interfa</a:t>
            </a:r>
            <a:r>
              <a:rPr lang="ro-RO" sz="1600" dirty="0" smtClean="0"/>
              <a:t>ță conexiune serială(USB)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13/16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371600"/>
            <a:ext cx="3429000" cy="48006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307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7200" y="1371600"/>
            <a:ext cx="3679721" cy="479742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533400"/>
            <a:ext cx="2971800" cy="6858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kumimoji="0" lang="ro-RO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Interfața aplicației mobile Android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267200" y="533400"/>
            <a:ext cx="2971800" cy="685800"/>
          </a:xfrm>
          <a:prstGeom prst="rect">
            <a:avLst/>
          </a:prstGeom>
        </p:spPr>
        <p:txBody>
          <a:bodyPr vert="horz">
            <a:normAutofit lnSpcReduction="10000"/>
          </a:bodyPr>
          <a:lstStyle/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kumimoji="0" lang="ro-RO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Modululele Arduino Uno</a:t>
            </a:r>
            <a:r>
              <a:rPr kumimoji="0" lang="ro-RO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și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r>
              <a:rPr lang="ro-RO" noProof="0" dirty="0" smtClean="0"/>
              <a:t>	Bluetooth HC-0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2800" b="1" cap="none" dirty="0" smtClean="0">
                <a:solidFill>
                  <a:srgbClr val="0070C0"/>
                </a:solidFill>
              </a:rPr>
              <a:t>Problematici în utilizare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ro-RO" dirty="0" smtClean="0"/>
              <a:t>Funcționarea bună sistemului depinde de:</a:t>
            </a:r>
          </a:p>
          <a:p>
            <a:r>
              <a:rPr lang="ro-RO" sz="2200" dirty="0" smtClean="0"/>
              <a:t>Condiții de mediu </a:t>
            </a:r>
          </a:p>
          <a:p>
            <a:pPr lvl="1"/>
            <a:r>
              <a:rPr lang="ro-RO" sz="2000" dirty="0" smtClean="0"/>
              <a:t>Lumina naturală, artificială</a:t>
            </a:r>
          </a:p>
          <a:p>
            <a:pPr lvl="1"/>
            <a:r>
              <a:rPr lang="ro-RO" sz="2000" dirty="0" smtClean="0"/>
              <a:t>Reflexii, umbre</a:t>
            </a:r>
          </a:p>
          <a:p>
            <a:pPr lvl="1">
              <a:buNone/>
            </a:pPr>
            <a:endParaRPr lang="ro-RO" dirty="0" smtClean="0"/>
          </a:p>
          <a:p>
            <a:r>
              <a:rPr lang="ro-RO" sz="2200" dirty="0" smtClean="0"/>
              <a:t>Aparatura</a:t>
            </a:r>
          </a:p>
          <a:p>
            <a:pPr lvl="1"/>
            <a:r>
              <a:rPr lang="ro-RO" sz="2000" dirty="0" smtClean="0"/>
              <a:t>Calitatea </a:t>
            </a:r>
            <a:endParaRPr lang="en-US" sz="2000" dirty="0" smtClean="0"/>
          </a:p>
          <a:p>
            <a:pPr lvl="1"/>
            <a:r>
              <a:rPr lang="en-US" sz="2000" dirty="0" smtClean="0"/>
              <a:t>A</a:t>
            </a:r>
            <a:r>
              <a:rPr lang="ro-RO" sz="2000" dirty="0" smtClean="0"/>
              <a:t>șezarea</a:t>
            </a:r>
          </a:p>
          <a:p>
            <a:pPr lvl="1">
              <a:buNone/>
            </a:pPr>
            <a:endParaRPr lang="ro-RO" dirty="0" smtClean="0"/>
          </a:p>
          <a:p>
            <a:pPr lvl="1">
              <a:buNone/>
            </a:pPr>
            <a:endParaRPr lang="ro-RO" dirty="0" smtClean="0"/>
          </a:p>
          <a:p>
            <a:r>
              <a:rPr lang="ro-RO" sz="2200" dirty="0" smtClean="0"/>
              <a:t>Abilitățile utilizatorului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14/16</a:t>
            </a:r>
            <a:endParaRPr lang="en-US" dirty="0"/>
          </a:p>
        </p:txBody>
      </p:sp>
      <p:pic>
        <p:nvPicPr>
          <p:cNvPr id="5" name="Picture 2" descr="Imagini pentru brightnes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2209800"/>
            <a:ext cx="838200" cy="838200"/>
          </a:xfrm>
          <a:prstGeom prst="rect">
            <a:avLst/>
          </a:prstGeom>
          <a:noFill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29400" y="1066800"/>
            <a:ext cx="1447800" cy="1194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72200" y="2667000"/>
            <a:ext cx="20574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29000" y="3505200"/>
            <a:ext cx="1600200" cy="1472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657600" y="5181600"/>
            <a:ext cx="1143000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cap="none" dirty="0" err="1" smtClean="0">
                <a:solidFill>
                  <a:srgbClr val="0070C0"/>
                </a:solidFill>
              </a:rPr>
              <a:t>Direc</a:t>
            </a:r>
            <a:r>
              <a:rPr lang="ro-RO" sz="2800" b="1" cap="none" dirty="0" smtClean="0">
                <a:solidFill>
                  <a:srgbClr val="0070C0"/>
                </a:solidFill>
              </a:rPr>
              <a:t>ții de dezvoltare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828800"/>
            <a:ext cx="7924800" cy="4645152"/>
          </a:xfrm>
        </p:spPr>
        <p:txBody>
          <a:bodyPr/>
          <a:lstStyle/>
          <a:p>
            <a:r>
              <a:rPr lang="ro-RO" sz="2000" dirty="0" smtClean="0"/>
              <a:t>Perspective de viitor: </a:t>
            </a:r>
          </a:p>
          <a:p>
            <a:pPr lvl="1"/>
            <a:r>
              <a:rPr lang="ro-RO" sz="1800" dirty="0" smtClean="0"/>
              <a:t>Utilizare camere DSLR, digitale</a:t>
            </a:r>
          </a:p>
          <a:p>
            <a:pPr lvl="1"/>
            <a:r>
              <a:rPr lang="ro-RO" sz="1800" dirty="0" smtClean="0"/>
              <a:t>Camera poziționată pe servo-motorașe </a:t>
            </a:r>
            <a:r>
              <a:rPr lang="ro-RO" sz="1800" dirty="0" smtClean="0"/>
              <a:t>comandate cu Arduino=</a:t>
            </a:r>
            <a:r>
              <a:rPr lang="en-US" sz="1800" dirty="0" smtClean="0"/>
              <a:t>&gt;control fin</a:t>
            </a:r>
            <a:endParaRPr lang="en-US" sz="1800" dirty="0" smtClean="0"/>
          </a:p>
          <a:p>
            <a:pPr lvl="1"/>
            <a:r>
              <a:rPr lang="en-US" sz="1800" dirty="0" err="1" smtClean="0"/>
              <a:t>Desenarea</a:t>
            </a:r>
            <a:r>
              <a:rPr lang="en-US" sz="1800" dirty="0" smtClean="0"/>
              <a:t> </a:t>
            </a:r>
            <a:r>
              <a:rPr lang="en-US" sz="1800" dirty="0" err="1" smtClean="0"/>
              <a:t>peste</a:t>
            </a:r>
            <a:r>
              <a:rPr lang="en-US" sz="1800" dirty="0" smtClean="0"/>
              <a:t> </a:t>
            </a:r>
            <a:r>
              <a:rPr lang="en-US" sz="1800" dirty="0" err="1" smtClean="0"/>
              <a:t>poze</a:t>
            </a:r>
            <a:r>
              <a:rPr lang="en-US" sz="1800" dirty="0" smtClean="0"/>
              <a:t> </a:t>
            </a:r>
            <a:r>
              <a:rPr lang="ro-RO" sz="1800" dirty="0" smtClean="0"/>
              <a:t>în </a:t>
            </a:r>
            <a:r>
              <a:rPr lang="ro-RO" sz="1800" dirty="0" smtClean="0"/>
              <a:t>aplicație</a:t>
            </a:r>
          </a:p>
          <a:p>
            <a:pPr lvl="1"/>
            <a:r>
              <a:rPr lang="ro-RO" sz="1800" dirty="0" smtClean="0"/>
              <a:t>Aplicație mobilă cât mai independentă</a:t>
            </a:r>
          </a:p>
          <a:p>
            <a:pPr lvl="1"/>
            <a:endParaRPr lang="ro-RO" sz="1800" dirty="0" smtClean="0"/>
          </a:p>
          <a:p>
            <a:pPr lvl="1"/>
            <a:endParaRPr lang="ro-RO" sz="20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15/16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4191000"/>
            <a:ext cx="5638800" cy="2382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z="3200" b="1" dirty="0" smtClean="0">
                <a:solidFill>
                  <a:srgbClr val="0070C0"/>
                </a:solidFill>
              </a:rPr>
              <a:t>6</a:t>
            </a:r>
            <a:r>
              <a:rPr lang="en-US" sz="3200" b="1" cap="none" dirty="0" smtClean="0">
                <a:solidFill>
                  <a:srgbClr val="0070C0"/>
                </a:solidFill>
              </a:rPr>
              <a:t>. </a:t>
            </a:r>
            <a:r>
              <a:rPr lang="ro-RO" sz="3200" b="1" cap="none" dirty="0" smtClean="0">
                <a:solidFill>
                  <a:srgbClr val="0070C0"/>
                </a:solidFill>
              </a:rPr>
              <a:t>Concluzii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ro-RO" sz="1800" dirty="0" smtClean="0"/>
              <a:t>Aplicația răspunde nevoilor </a:t>
            </a:r>
            <a:r>
              <a:rPr lang="ro-RO" sz="1800" dirty="0" smtClean="0"/>
              <a:t>clientului și aduce idei inovante</a:t>
            </a:r>
            <a:endParaRPr lang="ro-RO" sz="1800" dirty="0" smtClean="0"/>
          </a:p>
          <a:p>
            <a:pPr>
              <a:buNone/>
            </a:pPr>
            <a:endParaRPr lang="ro-RO" sz="1800" dirty="0" smtClean="0"/>
          </a:p>
          <a:p>
            <a:r>
              <a:rPr lang="en-US" sz="1800" dirty="0" err="1" smtClean="0"/>
              <a:t>Sistemul</a:t>
            </a:r>
            <a:r>
              <a:rPr lang="en-US" sz="1800" dirty="0" smtClean="0"/>
              <a:t> </a:t>
            </a:r>
            <a:r>
              <a:rPr lang="en-US" sz="1800" dirty="0" err="1" smtClean="0"/>
              <a:t>este</a:t>
            </a:r>
            <a:r>
              <a:rPr lang="en-US" sz="1800" dirty="0" smtClean="0"/>
              <a:t> </a:t>
            </a:r>
            <a:r>
              <a:rPr lang="en-US" sz="1800" dirty="0" err="1" smtClean="0"/>
              <a:t>rentabil</a:t>
            </a:r>
            <a:endParaRPr lang="ro-RO" sz="1800" dirty="0" smtClean="0"/>
          </a:p>
          <a:p>
            <a:endParaRPr lang="ro-RO" sz="1800" dirty="0" smtClean="0"/>
          </a:p>
          <a:p>
            <a:r>
              <a:rPr lang="ro-RO" sz="1800" dirty="0" smtClean="0"/>
              <a:t>Limitări: </a:t>
            </a:r>
          </a:p>
          <a:p>
            <a:pPr lvl="1"/>
            <a:r>
              <a:rPr lang="ro-RO" sz="1600" dirty="0" smtClean="0"/>
              <a:t>Factorii de mediu și calitatea </a:t>
            </a:r>
            <a:r>
              <a:rPr lang="ro-RO" sz="1600" dirty="0" smtClean="0"/>
              <a:t>aparaturii</a:t>
            </a:r>
            <a:endParaRPr lang="ro-RO" sz="1600" dirty="0" smtClean="0"/>
          </a:p>
          <a:p>
            <a:pPr lvl="1"/>
            <a:r>
              <a:rPr lang="ro-RO" sz="1600" dirty="0" smtClean="0"/>
              <a:t>Funcționare cu cameră Web – DSLR : </a:t>
            </a:r>
            <a:r>
              <a:rPr lang="ro-RO" sz="1600" dirty="0" smtClean="0"/>
              <a:t>costuri</a:t>
            </a:r>
          </a:p>
          <a:p>
            <a:pPr lvl="1"/>
            <a:r>
              <a:rPr lang="en-US" sz="1600" dirty="0" err="1" smtClean="0"/>
              <a:t>Timpul</a:t>
            </a:r>
            <a:r>
              <a:rPr lang="en-US" sz="1600" dirty="0" smtClean="0"/>
              <a:t> de r</a:t>
            </a:r>
            <a:r>
              <a:rPr lang="ro-RO" sz="1600" dirty="0" smtClean="0"/>
              <a:t>ăspund(flux date)</a:t>
            </a:r>
            <a:r>
              <a:rPr lang="ro-RO" sz="1600" dirty="0" smtClean="0"/>
              <a:t> </a:t>
            </a:r>
            <a:r>
              <a:rPr lang="en-US" sz="1600" dirty="0" smtClean="0"/>
              <a:t>- </a:t>
            </a:r>
            <a:r>
              <a:rPr lang="ro-RO" sz="1600" dirty="0" smtClean="0"/>
              <a:t>calitatea aparaturii</a:t>
            </a:r>
            <a:endParaRPr lang="ro-RO" sz="1600" dirty="0" smtClean="0"/>
          </a:p>
          <a:p>
            <a:pPr>
              <a:buNone/>
            </a:pPr>
            <a:endParaRPr lang="ro-RO" sz="1800" dirty="0" smtClean="0"/>
          </a:p>
          <a:p>
            <a:endParaRPr lang="ro-RO" sz="1800" dirty="0" smtClean="0"/>
          </a:p>
          <a:p>
            <a:r>
              <a:rPr lang="ro-RO" sz="1800" dirty="0" smtClean="0"/>
              <a:t>Om + </a:t>
            </a:r>
            <a:r>
              <a:rPr lang="ro-RO" sz="1800" dirty="0" smtClean="0"/>
              <a:t>unelte</a:t>
            </a:r>
            <a:r>
              <a:rPr lang="en-US" sz="1800" dirty="0" smtClean="0"/>
              <a:t> </a:t>
            </a:r>
            <a:r>
              <a:rPr lang="en-US" sz="1800" dirty="0" err="1" smtClean="0"/>
              <a:t>potrivite</a:t>
            </a:r>
            <a:r>
              <a:rPr lang="ro-RO" sz="1800" dirty="0" smtClean="0"/>
              <a:t> </a:t>
            </a:r>
            <a:r>
              <a:rPr lang="ro-RO" sz="1800" dirty="0" smtClean="0"/>
              <a:t>+ </a:t>
            </a:r>
            <a:r>
              <a:rPr lang="ro-RO" sz="1800" dirty="0" smtClean="0"/>
              <a:t>inginerie software </a:t>
            </a:r>
            <a:r>
              <a:rPr lang="ro-RO" sz="1800" dirty="0" smtClean="0"/>
              <a:t>=</a:t>
            </a:r>
            <a:r>
              <a:rPr lang="en-US" sz="1800" dirty="0" smtClean="0"/>
              <a:t>&gt;  </a:t>
            </a:r>
            <a:r>
              <a:rPr lang="en-US" sz="1800" dirty="0" err="1" smtClean="0"/>
              <a:t>produs</a:t>
            </a:r>
            <a:r>
              <a:rPr lang="en-US" sz="1800" dirty="0" smtClean="0"/>
              <a:t> care</a:t>
            </a:r>
            <a:endParaRPr lang="ro-RO" sz="1800" dirty="0" smtClean="0"/>
          </a:p>
          <a:p>
            <a:pPr>
              <a:buNone/>
            </a:pPr>
            <a:r>
              <a:rPr lang="ro-RO" sz="1800" dirty="0" smtClean="0"/>
              <a:t>     </a:t>
            </a:r>
            <a:r>
              <a:rPr lang="en-US" sz="1800" dirty="0" smtClean="0"/>
              <a:t> </a:t>
            </a:r>
            <a:r>
              <a:rPr lang="ro-RO" sz="1800" dirty="0" smtClean="0"/>
              <a:t>îmbunătățește viața și </a:t>
            </a:r>
            <a:r>
              <a:rPr lang="ro-RO" sz="1800" b="1" dirty="0" smtClean="0"/>
              <a:t>activitatea</a:t>
            </a:r>
            <a:r>
              <a:rPr lang="ro-RO" sz="1800" dirty="0" smtClean="0"/>
              <a:t> omului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r>
              <a:rPr lang="en-US" dirty="0" smtClean="0"/>
              <a:t>/16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7000" y="1447800"/>
            <a:ext cx="2219325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9400" y="4800600"/>
            <a:ext cx="1339327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2667000"/>
            <a:ext cx="5319712" cy="166528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cap="none" dirty="0" err="1" smtClean="0">
                <a:solidFill>
                  <a:srgbClr val="0070C0"/>
                </a:solidFill>
              </a:rPr>
              <a:t>Va</a:t>
            </a:r>
            <a:r>
              <a:rPr lang="en-US" cap="none" dirty="0" smtClean="0">
                <a:solidFill>
                  <a:srgbClr val="0070C0"/>
                </a:solidFill>
              </a:rPr>
              <a:t> </a:t>
            </a:r>
            <a:r>
              <a:rPr lang="en-US" cap="none" dirty="0" err="1" smtClean="0">
                <a:solidFill>
                  <a:srgbClr val="0070C0"/>
                </a:solidFill>
              </a:rPr>
              <a:t>Mul</a:t>
            </a:r>
            <a:r>
              <a:rPr lang="ro-RO" cap="none" dirty="0" smtClean="0">
                <a:solidFill>
                  <a:srgbClr val="0070C0"/>
                </a:solidFill>
              </a:rPr>
              <a:t>ț</a:t>
            </a:r>
            <a:r>
              <a:rPr lang="en-US" cap="none" dirty="0" err="1" smtClean="0">
                <a:solidFill>
                  <a:srgbClr val="0070C0"/>
                </a:solidFill>
              </a:rPr>
              <a:t>umesc</a:t>
            </a:r>
            <a:r>
              <a:rPr lang="en-US" cap="none" dirty="0" smtClean="0">
                <a:solidFill>
                  <a:srgbClr val="0070C0"/>
                </a:solidFill>
              </a:rPr>
              <a:t> </a:t>
            </a:r>
            <a:r>
              <a:rPr lang="en-US" cap="none" dirty="0" err="1" smtClean="0">
                <a:solidFill>
                  <a:srgbClr val="0070C0"/>
                </a:solidFill>
              </a:rPr>
              <a:t>pentru</a:t>
            </a:r>
            <a:r>
              <a:rPr lang="en-US" cap="none" dirty="0" smtClean="0">
                <a:solidFill>
                  <a:srgbClr val="0070C0"/>
                </a:solidFill>
              </a:rPr>
              <a:t> </a:t>
            </a:r>
            <a:r>
              <a:rPr lang="ro-RO" cap="none" dirty="0" smtClean="0">
                <a:solidFill>
                  <a:srgbClr val="0070C0"/>
                </a:solidFill>
              </a:rPr>
              <a:t>a</a:t>
            </a:r>
            <a:r>
              <a:rPr lang="en-US" cap="none" dirty="0" smtClean="0">
                <a:solidFill>
                  <a:srgbClr val="0070C0"/>
                </a:solidFill>
              </a:rPr>
              <a:t>ten</a:t>
            </a:r>
            <a:r>
              <a:rPr lang="ro-RO" cap="none" dirty="0" smtClean="0">
                <a:solidFill>
                  <a:srgbClr val="0070C0"/>
                </a:solidFill>
              </a:rPr>
              <a:t>ț</a:t>
            </a:r>
            <a:r>
              <a:rPr lang="en-US" cap="none" dirty="0" err="1" smtClean="0">
                <a:solidFill>
                  <a:srgbClr val="0070C0"/>
                </a:solidFill>
              </a:rPr>
              <a:t>ie</a:t>
            </a:r>
            <a:r>
              <a:rPr lang="en-US" cap="none" dirty="0" smtClean="0">
                <a:solidFill>
                  <a:srgbClr val="0070C0"/>
                </a:solidFill>
              </a:rPr>
              <a:t>! </a:t>
            </a:r>
            <a:r>
              <a:rPr lang="ro-RO" cap="none" dirty="0" smtClean="0">
                <a:solidFill>
                  <a:srgbClr val="0070C0"/>
                </a:solidFill>
              </a:rPr>
              <a:t/>
            </a:r>
            <a:br>
              <a:rPr lang="ro-RO" cap="none" dirty="0" smtClean="0">
                <a:solidFill>
                  <a:srgbClr val="0070C0"/>
                </a:solidFill>
              </a:rPr>
            </a:br>
            <a:r>
              <a:rPr lang="ro-RO" cap="none" dirty="0" smtClean="0">
                <a:solidFill>
                  <a:srgbClr val="0070C0"/>
                </a:solidFill>
              </a:rPr>
              <a:t/>
            </a:r>
            <a:br>
              <a:rPr lang="ro-RO" cap="none" dirty="0" smtClean="0">
                <a:solidFill>
                  <a:srgbClr val="0070C0"/>
                </a:solidFill>
              </a:rPr>
            </a:br>
            <a:r>
              <a:rPr lang="ro-RO" cap="none" dirty="0" smtClean="0">
                <a:solidFill>
                  <a:srgbClr val="0070C0"/>
                </a:solidFill>
              </a:rPr>
              <a:t>Întrebări ... </a:t>
            </a:r>
            <a:endParaRPr lang="ro-RO" cap="none" dirty="0">
              <a:solidFill>
                <a:srgbClr val="0070C0"/>
              </a:solidFill>
            </a:endParaRPr>
          </a:p>
        </p:txBody>
      </p:sp>
      <p:sp>
        <p:nvSpPr>
          <p:cNvPr id="25603" name="Subtitle 2"/>
          <p:cNvSpPr>
            <a:spLocks noGrp="1"/>
          </p:cNvSpPr>
          <p:nvPr>
            <p:ph type="subTitle" idx="1"/>
          </p:nvPr>
        </p:nvSpPr>
        <p:spPr>
          <a:xfrm>
            <a:off x="2268538" y="4005263"/>
            <a:ext cx="5759450" cy="1371600"/>
          </a:xfrm>
        </p:spPr>
        <p:txBody>
          <a:bodyPr/>
          <a:lstStyle/>
          <a:p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12353515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8683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o-RO" b="1" cap="none" dirty="0" smtClean="0">
                <a:solidFill>
                  <a:srgbClr val="0070C0"/>
                </a:solidFill>
              </a:rPr>
              <a:t>Cuprins</a:t>
            </a:r>
            <a:r>
              <a:rPr lang="ro-RO" b="1" dirty="0" smtClean="0">
                <a:solidFill>
                  <a:srgbClr val="0070C0"/>
                </a:solidFill>
              </a:rPr>
              <a:t> </a:t>
            </a:r>
            <a:endParaRPr lang="ro-RO" b="1" dirty="0">
              <a:solidFill>
                <a:srgbClr val="0070C0"/>
              </a:solidFill>
            </a:endParaRPr>
          </a:p>
        </p:txBody>
      </p:sp>
      <p:sp>
        <p:nvSpPr>
          <p:cNvPr id="9219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95401"/>
            <a:ext cx="7467600" cy="51784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ro-RO" b="1" i="1" dirty="0" smtClean="0"/>
              <a:t>1.Introducere. Tema proiectului</a:t>
            </a:r>
          </a:p>
          <a:p>
            <a:pPr>
              <a:lnSpc>
                <a:spcPct val="150000"/>
              </a:lnSpc>
              <a:buNone/>
            </a:pPr>
            <a:r>
              <a:rPr lang="ro-RO" b="1" i="1" dirty="0" smtClean="0"/>
              <a:t>2.Obiective </a:t>
            </a:r>
            <a:r>
              <a:rPr lang="ro-RO" b="1" i="1" dirty="0" smtClean="0"/>
              <a:t>și privire de ansamblu</a:t>
            </a:r>
            <a:r>
              <a:rPr lang="ro-RO" b="1" i="1" dirty="0" smtClean="0">
                <a:latin typeface="Times New Roman" pitchFamily="18" charset="0"/>
                <a:cs typeface="Times New Roman" pitchFamily="18" charset="0"/>
              </a:rPr>
              <a:t>	</a:t>
            </a:r>
            <a:endParaRPr lang="ro-RO" sz="18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None/>
            </a:pPr>
            <a:r>
              <a:rPr lang="ro-RO" b="1" i="1" dirty="0" smtClean="0"/>
              <a:t>3. Tehnologii folosite</a:t>
            </a:r>
          </a:p>
          <a:p>
            <a:pPr>
              <a:lnSpc>
                <a:spcPct val="150000"/>
              </a:lnSpc>
              <a:buNone/>
            </a:pPr>
            <a:r>
              <a:rPr lang="en-US" b="1" i="1" dirty="0" smtClean="0"/>
              <a:t>4. </a:t>
            </a:r>
            <a:r>
              <a:rPr lang="en-US" b="1" i="1" dirty="0" err="1" smtClean="0"/>
              <a:t>Arhitectura</a:t>
            </a:r>
            <a:r>
              <a:rPr lang="en-US" b="1" i="1" dirty="0" smtClean="0"/>
              <a:t> </a:t>
            </a:r>
            <a:r>
              <a:rPr lang="ro-RO" b="1" i="1" dirty="0" smtClean="0"/>
              <a:t>sistemului</a:t>
            </a:r>
            <a:endParaRPr lang="en-US" b="1" i="1" dirty="0" smtClean="0"/>
          </a:p>
          <a:p>
            <a:pPr>
              <a:lnSpc>
                <a:spcPct val="150000"/>
              </a:lnSpc>
              <a:buNone/>
            </a:pPr>
            <a:r>
              <a:rPr lang="en-US" b="1" i="1" dirty="0" smtClean="0"/>
              <a:t>5. </a:t>
            </a:r>
            <a:r>
              <a:rPr lang="en-US" b="1" i="1" dirty="0" err="1" smtClean="0"/>
              <a:t>Prezentarea</a:t>
            </a:r>
            <a:r>
              <a:rPr lang="en-US" b="1" i="1" dirty="0" smtClean="0"/>
              <a:t> </a:t>
            </a:r>
            <a:r>
              <a:rPr lang="en-US" b="1" i="1" dirty="0" err="1" smtClean="0"/>
              <a:t>aplica</a:t>
            </a:r>
            <a:r>
              <a:rPr lang="ro-RO" b="1" i="1" dirty="0" smtClean="0"/>
              <a:t>ției</a:t>
            </a:r>
          </a:p>
          <a:p>
            <a:pPr>
              <a:lnSpc>
                <a:spcPct val="150000"/>
              </a:lnSpc>
              <a:buNone/>
            </a:pPr>
            <a:r>
              <a:rPr lang="ro-RO" b="1" dirty="0" smtClean="0"/>
              <a:t>6. </a:t>
            </a:r>
            <a:r>
              <a:rPr lang="ro-RO" b="1" i="1" dirty="0" smtClean="0"/>
              <a:t>Problematici și Direcții de Dezvoltare</a:t>
            </a:r>
            <a:endParaRPr lang="en-US" b="1" dirty="0" smtClean="0"/>
          </a:p>
          <a:p>
            <a:pPr>
              <a:lnSpc>
                <a:spcPct val="150000"/>
              </a:lnSpc>
              <a:buNone/>
            </a:pPr>
            <a:r>
              <a:rPr lang="ro-RO" b="1" i="1" dirty="0" smtClean="0"/>
              <a:t>7.</a:t>
            </a:r>
            <a:r>
              <a:rPr lang="en-US" b="1" i="1" dirty="0" err="1" smtClean="0"/>
              <a:t>Concluzii</a:t>
            </a:r>
            <a:r>
              <a:rPr lang="ro-RO" b="1" i="1" dirty="0" smtClean="0"/>
              <a:t> </a:t>
            </a:r>
            <a:endParaRPr lang="en-US" b="1" i="1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r>
              <a:rPr lang="ro-RO" dirty="0" smtClean="0"/>
              <a:t>/</a:t>
            </a:r>
            <a:r>
              <a:rPr lang="en-US" dirty="0" smtClean="0"/>
              <a:t>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582385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b="1" cap="none" dirty="0" smtClean="0">
                <a:solidFill>
                  <a:srgbClr val="0070C0"/>
                </a:solidFill>
              </a:rPr>
              <a:t>1.Introducere. </a:t>
            </a:r>
            <a:r>
              <a:rPr lang="en-US" b="1" cap="none" dirty="0" err="1" smtClean="0">
                <a:solidFill>
                  <a:srgbClr val="0070C0"/>
                </a:solidFill>
              </a:rPr>
              <a:t>Tema</a:t>
            </a:r>
            <a:r>
              <a:rPr lang="en-US" b="1" cap="none" dirty="0" smtClean="0">
                <a:solidFill>
                  <a:srgbClr val="0070C0"/>
                </a:solidFill>
              </a:rPr>
              <a:t> </a:t>
            </a:r>
            <a:r>
              <a:rPr lang="en-US" b="1" cap="none" dirty="0" err="1" smtClean="0">
                <a:solidFill>
                  <a:srgbClr val="0070C0"/>
                </a:solidFill>
              </a:rPr>
              <a:t>proiectului</a:t>
            </a:r>
            <a:endParaRPr lang="ro-RO" b="1" cap="none" dirty="0">
              <a:solidFill>
                <a:srgbClr val="0070C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r>
              <a:rPr lang="ro-RO" dirty="0" smtClean="0"/>
              <a:t>/</a:t>
            </a:r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905000"/>
            <a:ext cx="7467600" cy="456895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ro-RO" sz="2000" dirty="0" smtClean="0">
                <a:latin typeface="Calibri" pitchFamily="34" charset="0"/>
                <a:cs typeface="Calibri" pitchFamily="34" charset="0"/>
              </a:rPr>
              <a:t>A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plica</a:t>
            </a:r>
            <a:r>
              <a:rPr lang="ro-RO" sz="2000" dirty="0" smtClean="0">
                <a:latin typeface="Calibri" pitchFamily="34" charset="0"/>
                <a:cs typeface="Calibri" pitchFamily="34" charset="0"/>
              </a:rPr>
              <a:t>ție desktop și mobliă folosite pentru:</a:t>
            </a:r>
          </a:p>
          <a:p>
            <a:pPr>
              <a:buNone/>
            </a:pPr>
            <a:r>
              <a:rPr lang="ro-RO" sz="2000" dirty="0" smtClean="0">
                <a:latin typeface="Calibri" pitchFamily="34" charset="0"/>
                <a:cs typeface="Calibri" pitchFamily="34" charset="0"/>
              </a:rPr>
              <a:t>	- fotografiere programatică</a:t>
            </a:r>
          </a:p>
          <a:p>
            <a:pPr>
              <a:buNone/>
            </a:pPr>
            <a:r>
              <a:rPr lang="ro-RO" sz="2000" dirty="0" smtClean="0">
                <a:latin typeface="Calibri" pitchFamily="34" charset="0"/>
                <a:cs typeface="Calibri" pitchFamily="34" charset="0"/>
              </a:rPr>
              <a:t>	- editare poze </a:t>
            </a:r>
          </a:p>
          <a:p>
            <a:pPr>
              <a:buNone/>
            </a:pPr>
            <a:r>
              <a:rPr lang="ro-RO" sz="2000" dirty="0" smtClean="0">
                <a:latin typeface="Calibri" pitchFamily="34" charset="0"/>
                <a:cs typeface="Calibri" pitchFamily="34" charset="0"/>
              </a:rPr>
              <a:t>	- afișare pe ecran secundar</a:t>
            </a:r>
          </a:p>
          <a:p>
            <a:pPr>
              <a:buNone/>
            </a:pPr>
            <a:r>
              <a:rPr lang="ro-RO" sz="2000" dirty="0" smtClean="0">
                <a:latin typeface="Calibri" pitchFamily="34" charset="0"/>
                <a:cs typeface="Calibri" pitchFamily="34" charset="0"/>
              </a:rPr>
              <a:t>	- predarea cursurilor cu videoproiector pe tablă albă</a:t>
            </a:r>
          </a:p>
          <a:p>
            <a:pPr>
              <a:buNone/>
            </a:pPr>
            <a:endParaRPr lang="ro-RO" dirty="0" smtClean="0"/>
          </a:p>
          <a:p>
            <a:r>
              <a:rPr lang="ro-RO" sz="2000" dirty="0" smtClean="0"/>
              <a:t>Parte a articolului științific</a:t>
            </a:r>
            <a:r>
              <a:rPr lang="en-US" sz="2000" dirty="0" smtClean="0"/>
              <a:t> :</a:t>
            </a:r>
            <a:r>
              <a:rPr lang="ro-RO" sz="2000" dirty="0" smtClean="0"/>
              <a:t> </a:t>
            </a:r>
            <a:r>
              <a:rPr lang="ro-RO" sz="1800" b="1" i="1" u="sng" dirty="0" smtClean="0"/>
              <a:t>Whiteboard upgrade? Discussing specific</a:t>
            </a:r>
          </a:p>
          <a:p>
            <a:pPr>
              <a:buNone/>
            </a:pPr>
            <a:r>
              <a:rPr lang="ro-RO" sz="1800" b="1" i="1" u="sng" dirty="0" smtClean="0"/>
              <a:t>needs for architecture and design,</a:t>
            </a:r>
            <a:r>
              <a:rPr lang="ro-RO" sz="1800" b="1" u="sng" dirty="0" smtClean="0"/>
              <a:t> </a:t>
            </a:r>
            <a:r>
              <a:rPr lang="ro-RO" sz="1800" u="sng" dirty="0" smtClean="0"/>
              <a:t>Phd. Lect. Arch. Camil O. Milincu, Phd.  </a:t>
            </a:r>
          </a:p>
          <a:p>
            <a:pPr>
              <a:buNone/>
            </a:pPr>
            <a:r>
              <a:rPr lang="ro-RO" sz="1800" u="sng" dirty="0" smtClean="0"/>
              <a:t>Arch. Otilia A. Tudoran,  Politehnica University Timișoara – Faculty of Achitec-</a:t>
            </a:r>
          </a:p>
          <a:p>
            <a:pPr>
              <a:buNone/>
            </a:pPr>
            <a:r>
              <a:rPr lang="ro-RO" sz="1800" u="sng" dirty="0" smtClean="0"/>
              <a:t>Ture, Romania.</a:t>
            </a:r>
            <a:endParaRPr lang="en-US" sz="2000" u="sng" dirty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72400" y="1600200"/>
            <a:ext cx="728661" cy="695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 descr="Imagini pentru photo camera ico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7772400" y="2743200"/>
            <a:ext cx="952120" cy="762000"/>
          </a:xfrm>
          <a:prstGeom prst="rect">
            <a:avLst/>
          </a:prstGeom>
          <a:noFill/>
        </p:spPr>
      </p:pic>
      <p:pic>
        <p:nvPicPr>
          <p:cNvPr id="9" name="Picture 8" descr="Imagini pentru computer/laptop ico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72400" y="3886200"/>
            <a:ext cx="990600" cy="990600"/>
          </a:xfrm>
          <a:prstGeom prst="rect">
            <a:avLst/>
          </a:prstGeom>
          <a:noFill/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10400" y="5410200"/>
            <a:ext cx="1134757" cy="114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19839388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pPr fontAlgn="auto">
              <a:spcAft>
                <a:spcPts val="0"/>
              </a:spcAft>
              <a:defRPr/>
            </a:pPr>
            <a:r>
              <a:rPr lang="en-US" b="1" cap="none" dirty="0" smtClean="0">
                <a:solidFill>
                  <a:srgbClr val="0070C0"/>
                </a:solidFill>
              </a:rPr>
              <a:t>1.Introducere. </a:t>
            </a:r>
            <a:r>
              <a:rPr lang="en-US" b="1" cap="none" dirty="0" err="1" smtClean="0">
                <a:solidFill>
                  <a:srgbClr val="0070C0"/>
                </a:solidFill>
              </a:rPr>
              <a:t>Tema</a:t>
            </a:r>
            <a:r>
              <a:rPr lang="en-US" b="1" cap="none" dirty="0" smtClean="0">
                <a:solidFill>
                  <a:srgbClr val="0070C0"/>
                </a:solidFill>
              </a:rPr>
              <a:t> </a:t>
            </a:r>
            <a:r>
              <a:rPr lang="en-US" b="1" cap="none" dirty="0" err="1" smtClean="0">
                <a:solidFill>
                  <a:srgbClr val="0070C0"/>
                </a:solidFill>
              </a:rPr>
              <a:t>proiectului</a:t>
            </a:r>
            <a:endParaRPr lang="ro-RO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7543800" cy="4873625"/>
          </a:xfrm>
        </p:spPr>
        <p:txBody>
          <a:bodyPr>
            <a:normAutofit/>
          </a:bodyPr>
          <a:lstStyle/>
          <a:p>
            <a:pPr>
              <a:buNone/>
            </a:pPr>
            <a:endParaRPr lang="en-US" sz="2000" dirty="0" smtClean="0">
              <a:latin typeface="Calibri" pitchFamily="34" charset="0"/>
              <a:cs typeface="Calibri" pitchFamily="34" charset="0"/>
            </a:endParaRPr>
          </a:p>
          <a:p>
            <a:r>
              <a:rPr lang="ro-RO" sz="2000" dirty="0" smtClean="0">
                <a:latin typeface="Calibri" pitchFamily="34" charset="0"/>
                <a:cs typeface="Calibri" pitchFamily="34" charset="0"/>
              </a:rPr>
              <a:t>C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ontrolul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direct </a:t>
            </a:r>
            <a:r>
              <a:rPr lang="ro-RO" sz="2000" dirty="0" smtClean="0">
                <a:latin typeface="Calibri" pitchFamily="34" charset="0"/>
                <a:cs typeface="Calibri" pitchFamily="34" charset="0"/>
              </a:rPr>
              <a:t>ș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i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de la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distanță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prin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aplicații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PC,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mobil</a:t>
            </a:r>
            <a:r>
              <a:rPr lang="ro-RO" sz="2000" dirty="0" smtClean="0">
                <a:latin typeface="Calibri" pitchFamily="34" charset="0"/>
                <a:cs typeface="Calibri" pitchFamily="34" charset="0"/>
              </a:rPr>
              <a:t>ă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a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unei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camere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foto</a:t>
            </a:r>
            <a:endParaRPr lang="en-US" sz="2000" dirty="0" smtClean="0">
              <a:latin typeface="Calibri" pitchFamily="34" charset="0"/>
              <a:cs typeface="Calibri" pitchFamily="34" charset="0"/>
            </a:endParaRPr>
          </a:p>
          <a:p>
            <a:pPr>
              <a:buNone/>
            </a:pPr>
            <a:endParaRPr lang="ro-RO" sz="2000" dirty="0" smtClean="0">
              <a:latin typeface="Calibri" pitchFamily="34" charset="0"/>
              <a:cs typeface="Calibri" pitchFamily="34" charset="0"/>
            </a:endParaRPr>
          </a:p>
          <a:p>
            <a:pPr>
              <a:spcAft>
                <a:spcPts val="600"/>
              </a:spcAft>
            </a:pPr>
            <a:r>
              <a:rPr lang="ro-RO" sz="2000" b="1" dirty="0" smtClean="0">
                <a:latin typeface="Calibri" pitchFamily="34" charset="0"/>
                <a:cs typeface="Calibri" pitchFamily="34" charset="0"/>
              </a:rPr>
              <a:t> Utili</a:t>
            </a:r>
            <a:r>
              <a:rPr lang="en-US" sz="2000" b="1" dirty="0" err="1" smtClean="0">
                <a:latin typeface="Calibri" pitchFamily="34" charset="0"/>
                <a:cs typeface="Calibri" pitchFamily="34" charset="0"/>
              </a:rPr>
              <a:t>tate</a:t>
            </a:r>
            <a:r>
              <a:rPr lang="ro-RO" sz="2000" b="1" dirty="0" smtClean="0">
                <a:latin typeface="Calibri" pitchFamily="34" charset="0"/>
                <a:cs typeface="Calibri" pitchFamily="34" charset="0"/>
              </a:rPr>
              <a:t> practică 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-</a:t>
            </a:r>
            <a:r>
              <a:rPr lang="ro-RO" sz="2000" dirty="0" smtClean="0">
                <a:latin typeface="Calibri" pitchFamily="34" charset="0"/>
                <a:cs typeface="Calibri" pitchFamily="34" charset="0"/>
              </a:rPr>
              <a:t> la predarea cursurilor </a:t>
            </a:r>
            <a:endParaRPr lang="en-US" sz="2000" dirty="0" smtClean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sz="1700" dirty="0" smtClean="0">
                <a:latin typeface="Calibri" pitchFamily="34" charset="0"/>
                <a:cs typeface="Calibri" pitchFamily="34" charset="0"/>
              </a:rPr>
              <a:t>C</a:t>
            </a:r>
            <a:r>
              <a:rPr lang="ro-RO" sz="1700" dirty="0" smtClean="0">
                <a:latin typeface="Calibri" pitchFamily="34" charset="0"/>
                <a:cs typeface="Calibri" pitchFamily="34" charset="0"/>
              </a:rPr>
              <a:t>lient: Facultatea de Arhitectură și Urbanism și alte școli</a:t>
            </a:r>
            <a:endParaRPr lang="en-US" sz="1700" dirty="0" smtClean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sz="1700" dirty="0" smtClean="0">
                <a:latin typeface="Calibri" pitchFamily="34" charset="0"/>
                <a:cs typeface="Calibri" pitchFamily="34" charset="0"/>
              </a:rPr>
              <a:t>Un </a:t>
            </a:r>
            <a:r>
              <a:rPr lang="en-US" sz="1700" dirty="0" err="1" smtClean="0">
                <a:latin typeface="Calibri" pitchFamily="34" charset="0"/>
                <a:cs typeface="Calibri" pitchFamily="34" charset="0"/>
              </a:rPr>
              <a:t>nou</a:t>
            </a:r>
            <a:r>
              <a:rPr lang="en-US" sz="1700" dirty="0" smtClean="0">
                <a:latin typeface="Calibri" pitchFamily="34" charset="0"/>
                <a:cs typeface="Calibri" pitchFamily="34" charset="0"/>
              </a:rPr>
              <a:t> mod de </a:t>
            </a:r>
            <a:r>
              <a:rPr lang="en-US" sz="1700" dirty="0" err="1" smtClean="0">
                <a:latin typeface="Calibri" pitchFamily="34" charset="0"/>
                <a:cs typeface="Calibri" pitchFamily="34" charset="0"/>
              </a:rPr>
              <a:t>predare</a:t>
            </a:r>
            <a:endParaRPr lang="ro-RO" sz="2000" dirty="0" smtClean="0">
              <a:latin typeface="Calibri" pitchFamily="34" charset="0"/>
              <a:cs typeface="Calibri" pitchFamily="34" charset="0"/>
            </a:endParaRPr>
          </a:p>
          <a:p>
            <a:pPr>
              <a:buNone/>
            </a:pPr>
            <a:endParaRPr lang="en-US" sz="2000" dirty="0" smtClean="0">
              <a:latin typeface="Calibri" pitchFamily="34" charset="0"/>
              <a:cs typeface="Calibri" pitchFamily="34" charset="0"/>
            </a:endParaRPr>
          </a:p>
          <a:p>
            <a:pPr>
              <a:spcAft>
                <a:spcPts val="600"/>
              </a:spcAft>
            </a:pPr>
            <a:r>
              <a:rPr lang="ro-RO" sz="2000" b="1" dirty="0" smtClean="0">
                <a:latin typeface="Calibri" pitchFamily="34" charset="0"/>
                <a:cs typeface="Calibri" pitchFamily="34" charset="0"/>
              </a:rPr>
              <a:t>Context</a:t>
            </a:r>
            <a:endParaRPr lang="ro-RO" sz="2000" dirty="0" smtClean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ro-RO" sz="1700" dirty="0" smtClean="0">
                <a:latin typeface="Calibri" pitchFamily="34" charset="0"/>
                <a:cs typeface="Calibri" pitchFamily="34" charset="0"/>
              </a:rPr>
              <a:t>Schimbare table negre în albe</a:t>
            </a:r>
          </a:p>
          <a:p>
            <a:pPr lvl="1"/>
            <a:r>
              <a:rPr lang="ro-RO" sz="1700" dirty="0" smtClean="0">
                <a:latin typeface="Calibri" pitchFamily="34" charset="0"/>
                <a:cs typeface="Calibri" pitchFamily="34" charset="0"/>
              </a:rPr>
              <a:t>Se dorește eficientizarea predării</a:t>
            </a:r>
            <a:endParaRPr lang="en-US" sz="1700" dirty="0" smtClean="0">
              <a:latin typeface="Calibri" pitchFamily="34" charset="0"/>
              <a:cs typeface="Calibri" pitchFamily="34" charset="0"/>
            </a:endParaRPr>
          </a:p>
          <a:p>
            <a:pPr>
              <a:buNone/>
            </a:pPr>
            <a:r>
              <a:rPr lang="ro-RO" sz="2000" dirty="0" smtClean="0">
                <a:latin typeface="Calibri" pitchFamily="34" charset="0"/>
                <a:cs typeface="Calibri" pitchFamily="34" charset="0"/>
              </a:rPr>
              <a:t>	</a:t>
            </a:r>
            <a:endParaRPr lang="en-US" dirty="0"/>
          </a:p>
          <a:p>
            <a:pPr marL="0" indent="0" fontAlgn="auto">
              <a:spcAft>
                <a:spcPts val="0"/>
              </a:spcAft>
              <a:buFont typeface="Wingdings"/>
              <a:buNone/>
              <a:defRPr/>
            </a:pPr>
            <a:endParaRPr lang="ro-R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r>
              <a:rPr lang="ro-RO" dirty="0" smtClean="0"/>
              <a:t>/</a:t>
            </a:r>
            <a:r>
              <a:rPr lang="en-US" dirty="0" smtClean="0"/>
              <a:t>16</a:t>
            </a:r>
            <a:endParaRPr lang="en-US" dirty="0"/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72400" y="1600200"/>
            <a:ext cx="728661" cy="695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8" name="Picture 4" descr="Imagini pentru photo camera ico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7772400" y="2743200"/>
            <a:ext cx="952120" cy="762000"/>
          </a:xfrm>
          <a:prstGeom prst="rect">
            <a:avLst/>
          </a:prstGeom>
          <a:noFill/>
        </p:spPr>
      </p:pic>
      <p:pic>
        <p:nvPicPr>
          <p:cNvPr id="36872" name="Picture 8" descr="Imagini pentru computer/laptop ico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72400" y="3886200"/>
            <a:ext cx="990600" cy="990600"/>
          </a:xfrm>
          <a:prstGeom prst="rect">
            <a:avLst/>
          </a:prstGeom>
          <a:noFill/>
        </p:spPr>
      </p:pic>
      <p:pic>
        <p:nvPicPr>
          <p:cNvPr id="36873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10400" y="5410200"/>
            <a:ext cx="1134757" cy="114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1170279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9762"/>
          </a:xfrm>
        </p:spPr>
        <p:txBody>
          <a:bodyPr anchor="t">
            <a:normAutofit/>
          </a:bodyPr>
          <a:lstStyle/>
          <a:p>
            <a:pPr lvl="1"/>
            <a:r>
              <a:rPr lang="en-US" sz="2800" b="1" cap="none" dirty="0" smtClean="0">
                <a:solidFill>
                  <a:srgbClr val="0070C0"/>
                </a:solidFill>
              </a:rPr>
              <a:t>2. </a:t>
            </a:r>
            <a:r>
              <a:rPr lang="en-US" sz="2800" b="1" cap="none" dirty="0" err="1" smtClean="0">
                <a:solidFill>
                  <a:srgbClr val="0070C0"/>
                </a:solidFill>
              </a:rPr>
              <a:t>Obiective</a:t>
            </a:r>
            <a:r>
              <a:rPr lang="en-US" sz="2800" b="1" dirty="0">
                <a:solidFill>
                  <a:srgbClr val="0070C0"/>
                </a:solidFill>
              </a:rPr>
              <a:t>.</a:t>
            </a:r>
            <a:r>
              <a:rPr lang="en-US" sz="2800" b="1" cap="none" dirty="0" smtClean="0">
                <a:solidFill>
                  <a:srgbClr val="0070C0"/>
                </a:solidFill>
              </a:rPr>
              <a:t> </a:t>
            </a:r>
            <a:r>
              <a:rPr lang="en-US" sz="2800" b="1" cap="none" dirty="0" err="1" smtClean="0">
                <a:solidFill>
                  <a:srgbClr val="0070C0"/>
                </a:solidFill>
              </a:rPr>
              <a:t>Privire</a:t>
            </a:r>
            <a:r>
              <a:rPr lang="en-US" sz="2800" b="1" cap="none" dirty="0" smtClean="0">
                <a:solidFill>
                  <a:srgbClr val="0070C0"/>
                </a:solidFill>
              </a:rPr>
              <a:t> de </a:t>
            </a:r>
            <a:r>
              <a:rPr lang="en-US" sz="2800" b="1" cap="none" dirty="0" err="1" smtClean="0">
                <a:solidFill>
                  <a:srgbClr val="0070C0"/>
                </a:solidFill>
              </a:rPr>
              <a:t>ansamblu</a:t>
            </a:r>
            <a:endParaRPr lang="it-IT" sz="2800" b="1" dirty="0" smtClean="0">
              <a:solidFill>
                <a:srgbClr val="0070C0"/>
              </a:solidFill>
              <a:latin typeface="+mn-lt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838200"/>
            <a:ext cx="6705600" cy="21336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ro-RO" sz="2000" dirty="0" smtClean="0">
                <a:latin typeface="Calibri" pitchFamily="34" charset="0"/>
                <a:cs typeface="Calibri" pitchFamily="34" charset="0"/>
              </a:rPr>
              <a:t>   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</a:t>
            </a:r>
          </a:p>
          <a:p>
            <a:pPr marL="365760" algn="just">
              <a:defRPr/>
            </a:pPr>
            <a:r>
              <a:rPr lang="en-US" dirty="0" smtClean="0"/>
              <a:t> </a:t>
            </a:r>
            <a:r>
              <a:rPr lang="en-US" sz="1900" b="1" dirty="0" err="1" smtClean="0"/>
              <a:t>Obiective</a:t>
            </a:r>
            <a:r>
              <a:rPr lang="en-US" sz="1900" dirty="0" smtClean="0"/>
              <a:t>: </a:t>
            </a:r>
            <a:endParaRPr lang="ro-RO" sz="1900" dirty="0" smtClean="0"/>
          </a:p>
          <a:p>
            <a:pPr marL="731520" lvl="1" algn="just">
              <a:defRPr/>
            </a:pPr>
            <a:r>
              <a:rPr lang="en-US" sz="1900" dirty="0" err="1" smtClean="0"/>
              <a:t>alternativ</a:t>
            </a:r>
            <a:r>
              <a:rPr lang="ro-RO" sz="1900" dirty="0" smtClean="0"/>
              <a:t>ă accesibilă a smart-boardurilor</a:t>
            </a:r>
          </a:p>
          <a:p>
            <a:pPr marL="731520" lvl="1" algn="just">
              <a:defRPr/>
            </a:pPr>
            <a:r>
              <a:rPr lang="ro-RO" sz="1900" dirty="0" smtClean="0"/>
              <a:t>randamentul predării cursurilor</a:t>
            </a:r>
          </a:p>
          <a:p>
            <a:pPr marL="731520" lvl="1" algn="just">
              <a:defRPr/>
            </a:pPr>
            <a:r>
              <a:rPr lang="ro-RO" sz="1900" dirty="0" smtClean="0"/>
              <a:t>digitalizarea parțială a procesului de predare</a:t>
            </a:r>
          </a:p>
          <a:p>
            <a:pPr marL="731520" lvl="1" algn="just">
              <a:defRPr/>
            </a:pPr>
            <a:r>
              <a:rPr lang="ro-RO" sz="1900" dirty="0" smtClean="0"/>
              <a:t>suport de curs pentru elevi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r>
              <a:rPr lang="ro-RO" dirty="0" smtClean="0"/>
              <a:t>/</a:t>
            </a:r>
            <a:r>
              <a:rPr lang="en-US" dirty="0" smtClean="0"/>
              <a:t>16</a:t>
            </a:r>
            <a:endParaRPr lang="en-US" dirty="0"/>
          </a:p>
        </p:txBody>
      </p:sp>
      <p:pic>
        <p:nvPicPr>
          <p:cNvPr id="9" name="Picture 8" descr="theth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918" y="3048000"/>
            <a:ext cx="4034118" cy="3581399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0" y="3048000"/>
            <a:ext cx="3962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6/16</a:t>
            </a:r>
            <a:endParaRPr lang="en-US" dirty="0"/>
          </a:p>
        </p:txBody>
      </p:sp>
      <p:pic>
        <p:nvPicPr>
          <p:cNvPr id="5" name="Picture 1" descr="D:\cursuri\LICENTA\WorkL-master\video\DSC09941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057400"/>
            <a:ext cx="7310438" cy="4568825"/>
          </a:xfrm>
          <a:prstGeom prst="rect">
            <a:avLst/>
          </a:prstGeom>
          <a:noFill/>
        </p:spPr>
      </p:pic>
      <p:sp>
        <p:nvSpPr>
          <p:cNvPr id="6" name="Substituent text 2">
            <a:extLst>
              <a:ext uri="{FF2B5EF4-FFF2-40B4-BE49-F238E27FC236}">
                <a16:creationId xmlns="" xmlns:a16="http://schemas.microsoft.com/office/drawing/2014/main" id="{25A77EDC-F1CF-4E2C-818C-2B75B1BC7DED}"/>
              </a:ext>
            </a:extLst>
          </p:cNvPr>
          <p:cNvSpPr txBox="1">
            <a:spLocks/>
          </p:cNvSpPr>
          <p:nvPr/>
        </p:nvSpPr>
        <p:spPr>
          <a:xfrm>
            <a:off x="533400" y="152400"/>
            <a:ext cx="6705600" cy="175260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r>
              <a:rPr kumimoji="0" lang="en-US" b="1" i="0" u="none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	</a:t>
            </a:r>
            <a:r>
              <a:rPr kumimoji="0" lang="en-US" b="1" i="0" u="none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Sistem</a:t>
            </a:r>
            <a:r>
              <a:rPr kumimoji="0" lang="en-US" b="1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1" i="0" u="none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alc</a:t>
            </a:r>
            <a:r>
              <a:rPr lang="ro-RO" b="1" dirty="0" smtClean="0"/>
              <a:t>ătuit din 3 subsisteme: 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r>
              <a:rPr kumimoji="0" lang="ro-RO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</a:t>
            </a:r>
            <a:r>
              <a:rPr kumimoji="0" lang="ro-RO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-</a:t>
            </a:r>
            <a:r>
              <a:rPr kumimoji="0" lang="ro-RO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aplicație Desktop, cameră web/foto, videoproiector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r>
              <a:rPr lang="ro-RO" baseline="0" dirty="0" smtClean="0">
                <a:solidFill>
                  <a:srgbClr val="C00000"/>
                </a:solidFill>
              </a:rPr>
              <a:t>		</a:t>
            </a:r>
            <a:r>
              <a:rPr lang="ro-RO" dirty="0" smtClean="0"/>
              <a:t>- aplicația pe microcontrolerul Arduino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r>
              <a:rPr kumimoji="0" lang="ro-RO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</a:t>
            </a:r>
            <a:r>
              <a:rPr kumimoji="0" lang="ro-RO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-</a:t>
            </a:r>
            <a:r>
              <a:rPr kumimoji="0" lang="ro-RO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aplicația mobilă Android –</a:t>
            </a:r>
            <a:r>
              <a:rPr lang="en-US" dirty="0" smtClean="0"/>
              <a:t>”</a:t>
            </a:r>
            <a:r>
              <a:rPr lang="en-US" dirty="0" err="1" smtClean="0"/>
              <a:t>telecomanda</a:t>
            </a:r>
            <a:r>
              <a:rPr lang="en-US" dirty="0" smtClean="0"/>
              <a:t>”</a:t>
            </a:r>
            <a:endParaRPr kumimoji="0" lang="ro-RO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799" y="1981200"/>
            <a:ext cx="7385957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95400"/>
            <a:ext cx="7467600" cy="5178552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Aplica</a:t>
            </a:r>
            <a:r>
              <a:rPr lang="ro-RO" sz="2000" dirty="0" smtClean="0"/>
              <a:t>ția Desktop</a:t>
            </a:r>
          </a:p>
          <a:p>
            <a:pPr lvl="1">
              <a:lnSpc>
                <a:spcPct val="150000"/>
              </a:lnSpc>
            </a:pPr>
            <a:r>
              <a:rPr lang="ro-RO" sz="1700" dirty="0" smtClean="0"/>
              <a:t>Platforma .NET Framework </a:t>
            </a:r>
          </a:p>
          <a:p>
            <a:pPr lvl="2">
              <a:lnSpc>
                <a:spcPct val="150000"/>
              </a:lnSpc>
              <a:buFont typeface="Courier New" pitchFamily="49" charset="0"/>
              <a:buChar char="o"/>
            </a:pPr>
            <a:r>
              <a:rPr lang="ro-RO" sz="1400" dirty="0" smtClean="0"/>
              <a:t>Limbajul C#, Visual Studio 2017</a:t>
            </a:r>
          </a:p>
          <a:p>
            <a:pPr lvl="2">
              <a:lnSpc>
                <a:spcPct val="150000"/>
              </a:lnSpc>
              <a:buFont typeface="Courier New" pitchFamily="49" charset="0"/>
              <a:buChar char="o"/>
            </a:pPr>
            <a:r>
              <a:rPr lang="ro-RO" sz="1400" dirty="0" smtClean="0"/>
              <a:t>Fire de execuție multiple</a:t>
            </a:r>
          </a:p>
          <a:p>
            <a:pPr lvl="2">
              <a:lnSpc>
                <a:spcPct val="150000"/>
              </a:lnSpc>
              <a:buFont typeface="Courier New" pitchFamily="49" charset="0"/>
              <a:buChar char="o"/>
            </a:pPr>
            <a:r>
              <a:rPr lang="ro-RO" sz="1400" dirty="0" smtClean="0"/>
              <a:t>Biblioteci speciale: Aforge</a:t>
            </a:r>
            <a:r>
              <a:rPr lang="en-US" sz="1400" dirty="0" err="1" smtClean="0"/>
              <a:t>.Net</a:t>
            </a:r>
            <a:r>
              <a:rPr lang="ro-RO" sz="1400" dirty="0" smtClean="0"/>
              <a:t>, EmguCV</a:t>
            </a:r>
          </a:p>
          <a:p>
            <a:pPr lvl="2">
              <a:lnSpc>
                <a:spcPct val="150000"/>
              </a:lnSpc>
              <a:buFont typeface="Courier New" pitchFamily="49" charset="0"/>
              <a:buChar char="o"/>
            </a:pPr>
            <a:r>
              <a:rPr lang="ro-RO" sz="1400" dirty="0" smtClean="0"/>
              <a:t>Windows Forms și WPF(Windows Presentation Foundation)</a:t>
            </a:r>
          </a:p>
          <a:p>
            <a:pPr lvl="2">
              <a:lnSpc>
                <a:spcPct val="150000"/>
              </a:lnSpc>
            </a:pPr>
            <a:endParaRPr lang="en-US" sz="1400" dirty="0" smtClean="0"/>
          </a:p>
          <a:p>
            <a:pPr lvl="2">
              <a:lnSpc>
                <a:spcPct val="150000"/>
              </a:lnSpc>
            </a:pPr>
            <a:endParaRPr lang="ro-RO" sz="1400" dirty="0" smtClean="0"/>
          </a:p>
          <a:p>
            <a:pPr>
              <a:lnSpc>
                <a:spcPct val="150000"/>
              </a:lnSpc>
            </a:pPr>
            <a:r>
              <a:rPr lang="ro-RO" sz="2000" dirty="0" smtClean="0"/>
              <a:t>Apilcația Mobilă</a:t>
            </a:r>
          </a:p>
          <a:p>
            <a:pPr lvl="1">
              <a:lnSpc>
                <a:spcPct val="150000"/>
              </a:lnSpc>
            </a:pPr>
            <a:r>
              <a:rPr lang="ro-RO" sz="1700" dirty="0" smtClean="0"/>
              <a:t>Android, Android Studio</a:t>
            </a:r>
          </a:p>
          <a:p>
            <a:pPr lvl="1">
              <a:lnSpc>
                <a:spcPct val="150000"/>
              </a:lnSpc>
            </a:pPr>
            <a:r>
              <a:rPr lang="ro-RO" sz="1700" dirty="0" smtClean="0"/>
              <a:t>Java </a:t>
            </a:r>
          </a:p>
          <a:p>
            <a:pPr lvl="1">
              <a:lnSpc>
                <a:spcPct val="150000"/>
              </a:lnSpc>
            </a:pPr>
            <a:r>
              <a:rPr lang="ro-RO" sz="1700" dirty="0" smtClean="0"/>
              <a:t>Bluetooth sockets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7/16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lvl="1"/>
            <a:r>
              <a:rPr lang="en-US" sz="2800" b="1" dirty="0" smtClean="0">
                <a:solidFill>
                  <a:srgbClr val="0070C0"/>
                </a:solidFill>
              </a:rPr>
              <a:t>3</a:t>
            </a:r>
            <a:r>
              <a:rPr lang="en-US" sz="2800" b="1" cap="none" dirty="0" smtClean="0">
                <a:solidFill>
                  <a:srgbClr val="0070C0"/>
                </a:solidFill>
              </a:rPr>
              <a:t>. </a:t>
            </a:r>
            <a:r>
              <a:rPr lang="en-US" sz="2800" b="1" cap="none" dirty="0" err="1" smtClean="0">
                <a:solidFill>
                  <a:srgbClr val="0070C0"/>
                </a:solidFill>
              </a:rPr>
              <a:t>Tehnologii</a:t>
            </a:r>
            <a:r>
              <a:rPr lang="en-US" sz="2800" b="1" cap="none" dirty="0" smtClean="0">
                <a:solidFill>
                  <a:srgbClr val="0070C0"/>
                </a:solidFill>
              </a:rPr>
              <a:t> </a:t>
            </a:r>
            <a:r>
              <a:rPr lang="en-US" sz="2800" b="1" cap="none" dirty="0" err="1" smtClean="0">
                <a:solidFill>
                  <a:srgbClr val="0070C0"/>
                </a:solidFill>
              </a:rPr>
              <a:t>folosite</a:t>
            </a:r>
            <a:endParaRPr lang="it-IT" sz="2800" b="1" dirty="0" smtClean="0">
              <a:solidFill>
                <a:srgbClr val="0070C0"/>
              </a:solidFill>
              <a:latin typeface="+mn-lt"/>
              <a:cs typeface="Arial" pitchFamily="34" charset="0"/>
            </a:endParaRPr>
          </a:p>
        </p:txBody>
      </p:sp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4800" y="1524000"/>
            <a:ext cx="18764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48400" y="1371600"/>
            <a:ext cx="1371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5800" y="2209800"/>
            <a:ext cx="1071561" cy="903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51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48200" y="4419600"/>
            <a:ext cx="1143000" cy="1071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52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00800" y="4343400"/>
            <a:ext cx="192304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54" name="AutoShape 10" descr="Imagini pentru Bluetoot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6" name="AutoShape 12" descr="Imagini pentru Bluetoot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8" name="AutoShape 14" descr="Imagini pentru Bluetoot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15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57800" y="5867400"/>
            <a:ext cx="21050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487362"/>
          </a:xfrm>
        </p:spPr>
        <p:txBody>
          <a:bodyPr anchor="t"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762000"/>
            <a:ext cx="7467600" cy="571195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000" b="1" dirty="0" err="1" smtClean="0"/>
              <a:t>Aplica</a:t>
            </a:r>
            <a:r>
              <a:rPr lang="ro-RO" sz="2000" b="1" dirty="0" smtClean="0"/>
              <a:t>ția pe microcontroler</a:t>
            </a:r>
          </a:p>
          <a:p>
            <a:pPr lvl="1"/>
            <a:r>
              <a:rPr lang="ro-RO" dirty="0" smtClean="0"/>
              <a:t>Arduino Uno </a:t>
            </a:r>
          </a:p>
          <a:p>
            <a:pPr lvl="1"/>
            <a:r>
              <a:rPr lang="ro-RO" dirty="0" smtClean="0"/>
              <a:t>Modul Bluetooth HC-05</a:t>
            </a:r>
          </a:p>
          <a:p>
            <a:pPr lvl="1"/>
            <a:r>
              <a:rPr lang="ro-RO" dirty="0" smtClean="0"/>
              <a:t>C++ </a:t>
            </a:r>
          </a:p>
          <a:p>
            <a:pPr lvl="1">
              <a:buNone/>
            </a:pPr>
            <a:endParaRPr lang="ro-RO" dirty="0" smtClean="0"/>
          </a:p>
          <a:p>
            <a:pPr lvl="1">
              <a:buNone/>
            </a:pPr>
            <a:endParaRPr lang="ro-RO" dirty="0" smtClean="0"/>
          </a:p>
          <a:p>
            <a:pPr lvl="1">
              <a:buNone/>
            </a:pPr>
            <a:endParaRPr lang="ro-RO" dirty="0" smtClean="0"/>
          </a:p>
          <a:p>
            <a:r>
              <a:rPr lang="ro-RO" sz="2200" b="1" dirty="0" smtClean="0"/>
              <a:t>Protocoale</a:t>
            </a:r>
          </a:p>
          <a:p>
            <a:pPr lvl="1"/>
            <a:r>
              <a:rPr lang="ro-RO" dirty="0" smtClean="0"/>
              <a:t>USB</a:t>
            </a:r>
          </a:p>
          <a:p>
            <a:pPr lvl="1"/>
            <a:r>
              <a:rPr lang="ro-RO" dirty="0" smtClean="0"/>
              <a:t>Bluetoo</a:t>
            </a:r>
            <a:r>
              <a:rPr lang="en-US" dirty="0" smtClean="0"/>
              <a:t>t</a:t>
            </a:r>
            <a:r>
              <a:rPr lang="ro-RO" dirty="0" smtClean="0"/>
              <a:t>h </a:t>
            </a:r>
          </a:p>
          <a:p>
            <a:pPr lvl="1"/>
            <a:r>
              <a:rPr lang="ro-RO" dirty="0" smtClean="0"/>
              <a:t>SMTP(Simple Mail Transfer Protocol)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8/16</a:t>
            </a:r>
            <a:endParaRPr lang="en-US" dirty="0"/>
          </a:p>
        </p:txBody>
      </p:sp>
      <p:pic>
        <p:nvPicPr>
          <p:cNvPr id="5" name="Picture 4" descr="Imagini pentru arduino uno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3400" y="685800"/>
            <a:ext cx="2133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3200" y="1066800"/>
            <a:ext cx="1689912" cy="1768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Imagini pentru bluetooth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38600" y="3352800"/>
            <a:ext cx="762000" cy="762000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91200" y="3200400"/>
            <a:ext cx="1676400" cy="998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715000" y="4572000"/>
            <a:ext cx="1143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z="3200" b="1" dirty="0" smtClean="0">
                <a:solidFill>
                  <a:srgbClr val="0070C0"/>
                </a:solidFill>
              </a:rPr>
              <a:t>4</a:t>
            </a:r>
            <a:r>
              <a:rPr lang="en-US" sz="3200" b="1" cap="none" dirty="0" smtClean="0">
                <a:solidFill>
                  <a:srgbClr val="0070C0"/>
                </a:solidFill>
              </a:rPr>
              <a:t>. </a:t>
            </a:r>
            <a:r>
              <a:rPr lang="ro-RO" sz="3200" b="1" cap="none" dirty="0" smtClean="0">
                <a:solidFill>
                  <a:srgbClr val="0070C0"/>
                </a:solidFill>
              </a:rPr>
              <a:t>Arhitectura sistemului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9/16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600200"/>
            <a:ext cx="73914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1951</TotalTime>
  <Words>593</Words>
  <Application>Microsoft Office PowerPoint</Application>
  <PresentationFormat>On-screen Show (4:3)</PresentationFormat>
  <Paragraphs>176</Paragraphs>
  <Slides>17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Oriel</vt:lpstr>
      <vt:lpstr>-Proiect de Diplomă-   Aplicație desktop și mobilă pentru fotografierea, editarea și afișarea  cursurilor proiectate</vt:lpstr>
      <vt:lpstr>Cuprins </vt:lpstr>
      <vt:lpstr>1.Introducere. Tema proiectului</vt:lpstr>
      <vt:lpstr>1.Introducere. Tema proiectului</vt:lpstr>
      <vt:lpstr>2. Obiective. Privire de ansamblu</vt:lpstr>
      <vt:lpstr>Slide 6</vt:lpstr>
      <vt:lpstr>3. Tehnologii folosite</vt:lpstr>
      <vt:lpstr>Slide 8</vt:lpstr>
      <vt:lpstr>4. Arhitectura sistemului</vt:lpstr>
      <vt:lpstr>Slide 10</vt:lpstr>
      <vt:lpstr>5. Prezentarea Aplicației</vt:lpstr>
      <vt:lpstr>Slide 12</vt:lpstr>
      <vt:lpstr>Slide 13</vt:lpstr>
      <vt:lpstr>Problematici în utilizare</vt:lpstr>
      <vt:lpstr>Direcții de dezvoltare</vt:lpstr>
      <vt:lpstr>6. Concluzii</vt:lpstr>
      <vt:lpstr>Va Mulțumesc pentru atenție!   Întrebări ...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Creativitate si managementul inovatiei</dc:title>
  <dc:creator>Paul</dc:creator>
  <cp:lastModifiedBy>Windows User</cp:lastModifiedBy>
  <cp:revision>52</cp:revision>
  <dcterms:created xsi:type="dcterms:W3CDTF">2006-08-16T00:00:00Z</dcterms:created>
  <dcterms:modified xsi:type="dcterms:W3CDTF">2018-06-21T23:23:46Z</dcterms:modified>
</cp:coreProperties>
</file>